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57" r:id="rId2"/>
    <p:sldId id="258" r:id="rId3"/>
    <p:sldId id="259" r:id="rId4"/>
    <p:sldId id="260" r:id="rId5"/>
    <p:sldId id="290" r:id="rId6"/>
    <p:sldId id="291" r:id="rId7"/>
    <p:sldId id="305" r:id="rId8"/>
    <p:sldId id="292" r:id="rId9"/>
    <p:sldId id="293" r:id="rId10"/>
    <p:sldId id="261" r:id="rId11"/>
    <p:sldId id="265" r:id="rId12"/>
    <p:sldId id="294" r:id="rId13"/>
    <p:sldId id="266" r:id="rId14"/>
    <p:sldId id="296" r:id="rId15"/>
    <p:sldId id="297" r:id="rId16"/>
    <p:sldId id="299" r:id="rId17"/>
    <p:sldId id="295" r:id="rId18"/>
    <p:sldId id="300" r:id="rId19"/>
    <p:sldId id="301" r:id="rId20"/>
    <p:sldId id="302" r:id="rId21"/>
    <p:sldId id="308" r:id="rId22"/>
    <p:sldId id="303" r:id="rId23"/>
    <p:sldId id="267" r:id="rId24"/>
    <p:sldId id="307" r:id="rId25"/>
    <p:sldId id="298" r:id="rId26"/>
    <p:sldId id="306" r:id="rId27"/>
    <p:sldId id="309" r:id="rId28"/>
    <p:sldId id="304" r:id="rId29"/>
    <p:sldId id="310" r:id="rId30"/>
    <p:sldId id="311" r:id="rId31"/>
    <p:sldId id="312" r:id="rId32"/>
    <p:sldId id="313" r:id="rId33"/>
    <p:sldId id="314" r:id="rId34"/>
    <p:sldId id="315" r:id="rId35"/>
    <p:sldId id="289"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1808" autoAdjust="0"/>
  </p:normalViewPr>
  <p:slideViewPr>
    <p:cSldViewPr snapToGrid="0">
      <p:cViewPr varScale="1">
        <p:scale>
          <a:sx n="70" d="100"/>
          <a:sy n="70" d="100"/>
        </p:scale>
        <p:origin x="21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409416-79C7-4690-ACE0-F4A65BE7E5A4}" type="datetimeFigureOut">
              <a:rPr lang="en-CA" smtClean="0"/>
              <a:t>2017-03-22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8EAC3C-5744-4420-B080-CBEA92D3E824}" type="slidenum">
              <a:rPr lang="en-CA" smtClean="0"/>
              <a:t>‹#›</a:t>
            </a:fld>
            <a:endParaRPr lang="en-CA"/>
          </a:p>
        </p:txBody>
      </p:sp>
    </p:spTree>
    <p:extLst>
      <p:ext uri="{BB962C8B-B14F-4D97-AF65-F5344CB8AC3E}">
        <p14:creationId xmlns:p14="http://schemas.microsoft.com/office/powerpoint/2010/main" val="635504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securityweek.com/70-iot-devices-vulnerable-cyberattacks-hp"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youtube.com/user/AllSeenAlliance"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www.securityweek.com/70-iot-devices-vulnerable-cyberattacks-hp"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ww.oracle.com/technetwork/java/embedded/embedded-se/learnmore/index.html"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www.apple.com/ios/homekit/"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zonealarm.com/?cid=W100030"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 require more than one slide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10874714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2749557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is a revolution that promises to change people’s lives, from inside the home to right across society The Internet creates convenience in sharing and receiving information between devices. Right now, many smart devices like laptops, smart phones and tablets communicate with each other using Wi-Fi internet technology.  The next step is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and sensors, which communicate with each other and automatically perform a designated task or function without user intervention.  Household devices such as refrigerators, washing machines, microwave ovens, thermostat, door locks, among others, will all be part of a household local area network.  Each device is equipped with a computer chips, software and access to the Internet making the “smart home” a reality.   There is no doubt this it will happen; the lower cost computing today will be a boom for these smart devices. In fact, Steve </a:t>
            </a:r>
            <a:r>
              <a:rPr lang="en-US" sz="1200" kern="1200" dirty="0" err="1">
                <a:solidFill>
                  <a:schemeClr val="tx1"/>
                </a:solidFill>
                <a:effectLst/>
                <a:latin typeface="+mn-lt"/>
                <a:ea typeface="+mn-ea"/>
                <a:cs typeface="+mn-cs"/>
              </a:rPr>
              <a:t>Furber</a:t>
            </a:r>
            <a:r>
              <a:rPr lang="en-US" sz="1200" kern="1200" dirty="0">
                <a:solidFill>
                  <a:schemeClr val="tx1"/>
                </a:solidFill>
                <a:effectLst/>
                <a:latin typeface="+mn-lt"/>
                <a:ea typeface="+mn-ea"/>
                <a:cs typeface="+mn-cs"/>
              </a:rPr>
              <a:t>, who was the principal designer of the ARM processor, believes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will be the next big growth area for ARM.</a:t>
            </a:r>
            <a:endParaRPr lang="en-CA" sz="1200" kern="1200" dirty="0">
              <a:solidFill>
                <a:schemeClr val="tx1"/>
              </a:solidFill>
              <a:effectLst/>
              <a:latin typeface="+mn-lt"/>
              <a:ea typeface="+mn-ea"/>
              <a:cs typeface="+mn-cs"/>
            </a:endParaRP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example is the Nest thermostat where it adjusts household temperature depending on usage patterns and billing rates. The Nest thermostat can be controlled using a mobile app.   The company was recently bought by Google for $3.2 billion; Google plans to expand the product line to include smart smoke detector and other products as part of its “smart-home solutions”.  LG Electronics, the South Korean firm, is also now offering users the ability to control their appliances by way of text messages. The company has also been marketing an Internet enabled fridge.  Utility companies have long advocated for better thermostats to help reduce energy costs.  Smart thermostats can do this by adjusting the temperature when it senses you have left the house. Additionally, it “learns” your heating and cooling preferences and adjusts them to your liking.</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689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Advantages and Disadvantages of a Smart Home</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advantage highly networked smart devices is an enhanced quality of life.  For example, health monitoring of out-patient clients is easy with connected RX bottles and medicine cabinets. Doctors supervising patients can remotely monitor their medicine intake, blood pressure, sugar levels and alert them when something goes wrong.  This new type of medical monitoring is shown in the TV series Pure Genius with a medical command centre monitoring out patients from the </a:t>
            </a:r>
            <a:r>
              <a:rPr lang="en-US" sz="1200" kern="1200" dirty="0" err="1">
                <a:solidFill>
                  <a:schemeClr val="tx1"/>
                </a:solidFill>
                <a:effectLst/>
                <a:latin typeface="+mn-lt"/>
                <a:ea typeface="+mn-ea"/>
                <a:cs typeface="+mn-cs"/>
              </a:rPr>
              <a:t>BunkerHill</a:t>
            </a:r>
            <a:r>
              <a:rPr lang="en-US" sz="1200" kern="1200" dirty="0">
                <a:solidFill>
                  <a:schemeClr val="tx1"/>
                </a:solidFill>
                <a:effectLst/>
                <a:latin typeface="+mn-lt"/>
                <a:ea typeface="+mn-ea"/>
                <a:cs typeface="+mn-cs"/>
              </a:rPr>
              <a:t> Hospital.</a:t>
            </a:r>
          </a:p>
          <a:p>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Smart refrigerators, on the other hand, can suggest food supplies that are low on inventory and need immediate replenishment.  When at work, it would be convenient to scan the barcodes of the fridge’s contents and compare the result to a list of required items.  The fridge would be able to tell you what to pick up on the way home.  But, did you know that your local supermarket is also very interested in what is in your fridge and freezer?  Based on historical purchasing, your local supermarket wants to send you a shopping list of things to buy, and coincidentally in store specials on those items.  Is the latter, an intrusion of privacy, or a convenience? The answer has yet to be developed.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Utility companies have long wanted to use wireless power meters to remotely read household meters.  This was accomplished in Ontario 3 years ago; utility companies want to create a “smart grid”. One of the devices in your home utility companies want to control is your freezer.  Energy can be saved by monitoring the internal temperature of the freezer and turning it off for periods of time when the everything is frozen and turning it back on when the temperature rise above a specified level. A smart home would also allow you to control the stove and other devices via the internet; the stove can be turned on and a nice meal, with music playing, is waiting for you when you get home.  Lastly, TV companies want to monitor what you watch, so they can deliver highly targeted advertising to you in a mutually agreed manner.  </a:t>
            </a: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While a smart thermostat can aid in reducing your energy cost, the downside is that a hacker could exploit the hardware of the thermostat and use it to spy on home owners.  Since smart thermostats have access to information such as when you’re home or away, your postal code, and your </a:t>
            </a:r>
            <a:r>
              <a:rPr lang="en-US" sz="1200" kern="1200" dirty="0" err="1">
                <a:solidFill>
                  <a:schemeClr val="tx1"/>
                </a:solidFill>
                <a:effectLst/>
                <a:latin typeface="+mn-lt"/>
                <a:ea typeface="+mn-ea"/>
                <a:cs typeface="+mn-cs"/>
              </a:rPr>
              <a:t>WiFi</a:t>
            </a:r>
            <a:r>
              <a:rPr lang="en-US" sz="1200" kern="1200" dirty="0">
                <a:solidFill>
                  <a:schemeClr val="tx1"/>
                </a:solidFill>
                <a:effectLst/>
                <a:latin typeface="+mn-lt"/>
                <a:ea typeface="+mn-ea"/>
                <a:cs typeface="+mn-cs"/>
              </a:rPr>
              <a:t> credentials, a hacker who compromises the thermostat has access to all of this information.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is not an idle problem.  According to a recent study, </a:t>
            </a:r>
            <a:r>
              <a:rPr lang="en-US" sz="1200" u="none" strike="noStrike" kern="1200" dirty="0">
                <a:solidFill>
                  <a:schemeClr val="tx1"/>
                </a:solidFill>
                <a:effectLst/>
                <a:latin typeface="+mn-lt"/>
                <a:ea typeface="+mn-ea"/>
                <a:cs typeface="+mn-cs"/>
                <a:hlinkClick r:id="rId3"/>
              </a:rPr>
              <a:t>70% of </a:t>
            </a:r>
            <a:r>
              <a:rPr lang="en-US" sz="1200" u="none" strike="noStrike" kern="1200" dirty="0" err="1">
                <a:solidFill>
                  <a:schemeClr val="tx1"/>
                </a:solidFill>
                <a:effectLst/>
                <a:latin typeface="+mn-lt"/>
                <a:ea typeface="+mn-ea"/>
                <a:cs typeface="+mn-cs"/>
                <a:hlinkClick r:id="rId3"/>
              </a:rPr>
              <a:t>IoT</a:t>
            </a:r>
            <a:r>
              <a:rPr lang="en-US" sz="1200" u="none" strike="noStrike" kern="1200" dirty="0">
                <a:solidFill>
                  <a:schemeClr val="tx1"/>
                </a:solidFill>
                <a:effectLst/>
                <a:latin typeface="+mn-lt"/>
                <a:ea typeface="+mn-ea"/>
                <a:cs typeface="+mn-cs"/>
                <a:hlinkClick r:id="rId3"/>
              </a:rPr>
              <a:t> devices are vulnerable to cyber-attacks</a:t>
            </a:r>
            <a:r>
              <a:rPr lang="en-US" sz="1200" kern="1200" dirty="0">
                <a:solidFill>
                  <a:schemeClr val="tx1"/>
                </a:solidFill>
                <a:effectLst/>
                <a:latin typeface="+mn-lt"/>
                <a:ea typeface="+mn-ea"/>
                <a:cs typeface="+mn-cs"/>
              </a:rPr>
              <a:t>. This list includes thermostats, TVs, webcams, sprinkler control systems, home alarms, and door locks- just to name a few. </a:t>
            </a:r>
            <a:r>
              <a:rPr lang="en-US" sz="1200" u="sng" kern="1200" dirty="0">
                <a:solidFill>
                  <a:schemeClr val="tx1"/>
                </a:solidFill>
                <a:effectLst/>
                <a:latin typeface="+mn-lt"/>
                <a:ea typeface="+mn-ea"/>
                <a:cs typeface="+mn-cs"/>
              </a:rPr>
              <a:t>The truth of the matter is that we are developing networked devices with insecure software; most vendors are producing retail products with security loopholes and vulnerabilities because security is not a priority</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257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Advantages and Disadvantages of a Smart Home</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advantage highly networked smart devices is an enhanced quality of life.  For example, health monitoring of out-patient clients is easy with connected RX bottles and medicine cabinets. Doctors supervising patients can remotely monitor their medicine intake, blood pressure, sugar levels and alert them when something goes wrong.  This new type of medical monitoring is shown in the TV series Pure Genius with a medical command centre monitoring out patients from the </a:t>
            </a:r>
            <a:r>
              <a:rPr lang="en-US" sz="1200" kern="1200" dirty="0" err="1">
                <a:solidFill>
                  <a:schemeClr val="tx1"/>
                </a:solidFill>
                <a:effectLst/>
                <a:latin typeface="+mn-lt"/>
                <a:ea typeface="+mn-ea"/>
                <a:cs typeface="+mn-cs"/>
              </a:rPr>
              <a:t>BunkerHill</a:t>
            </a:r>
            <a:r>
              <a:rPr lang="en-US" sz="1200" kern="1200" dirty="0">
                <a:solidFill>
                  <a:schemeClr val="tx1"/>
                </a:solidFill>
                <a:effectLst/>
                <a:latin typeface="+mn-lt"/>
                <a:ea typeface="+mn-ea"/>
                <a:cs typeface="+mn-cs"/>
              </a:rPr>
              <a:t> Hospital.</a:t>
            </a:r>
          </a:p>
          <a:p>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Smart refrigerators, on the other hand, can suggest food supplies that are low on inventory and need immediate replenishment.  When at work, it would be convenient to scan the barcodes of the fridge’s contents and compare the result to a list of required items.  The fridge would be able to tell you what to pick up on the way home.  But, did you know that your local supermarket is also very interested in what is in your fridge and freezer?  Based on historical purchasing, your local supermarket wants to send you a shopping list of things to buy, and coincidentally in store specials on those items.  Is the latter, an intrusion of privacy, or a convenience? The answer has yet to be developed.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Utility companies have long wanted to use wireless power meters to remotely read household meters.  This was accomplished in Ontario 3 years ago; utility companies want to create a “smart grid”. One of the devices in your home utility companies want to control is your freezer.  Energy can be saved by monitoring the internal temperature of the freezer and turning it off for periods of time when the everything is frozen and turning it back on when the temperature rise above a specified level. A smart home would also allow you to control the stove and other devices via the internet; the stove can be turned on and a nice meal, with music playing, is waiting for you when you get home.  Lastly, TV companies want to monitor what you watch, so they can deliver highly targeted advertising to you in a mutually agreed manner.  </a:t>
            </a:r>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5034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While a smart thermostat can aid in reducing your energy cost, the downside is that a hacker could exploit the hardware of the thermostat and use it to spy on home owners.  Since smart thermostats have access to information such as when you’re home or away, your postal code, and your </a:t>
            </a:r>
            <a:r>
              <a:rPr lang="en-US" sz="1200" kern="1200" dirty="0" err="1">
                <a:solidFill>
                  <a:schemeClr val="tx1"/>
                </a:solidFill>
                <a:effectLst/>
                <a:latin typeface="+mn-lt"/>
                <a:ea typeface="+mn-ea"/>
                <a:cs typeface="+mn-cs"/>
              </a:rPr>
              <a:t>WiFi</a:t>
            </a:r>
            <a:r>
              <a:rPr lang="en-US" sz="1200" kern="1200" dirty="0">
                <a:solidFill>
                  <a:schemeClr val="tx1"/>
                </a:solidFill>
                <a:effectLst/>
                <a:latin typeface="+mn-lt"/>
                <a:ea typeface="+mn-ea"/>
                <a:cs typeface="+mn-cs"/>
              </a:rPr>
              <a:t> credentials, a hacker who compromises the thermostat has access to all of this information.</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5120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3803443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Figure 2: Uber Driverless Car</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With the development of the smart home and RFID sensors strategically installed, robots to clean the house, set the table, serve meals, and provide security, will be common place by the end of the 2020’s.  Expand the concept of smart home to the neighbourhood and robotic driver-less cars can operate. This may sound like something out of “The Jetsons”, but researchers believe we will soon be sharing our home and roadways with super-intelligent family robots.  While some companies such as Uber and Tesla, have current drive-less models, fully automated driverless cars will not become common place until 2040.. </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8350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Robots and driver-less cars will help the aging or visually impaired loved ones from giving up their independence. Time spent commuting could be time spent doing what you want to do. Deaths from traffic accidents—over 1.2 million worldwide every year—could be reduced dramatically, especially since 94% of accidents result from human error. As Elmo </a:t>
            </a:r>
            <a:r>
              <a:rPr lang="en-US" sz="1200" kern="1200" dirty="0" err="1">
                <a:solidFill>
                  <a:schemeClr val="tx1"/>
                </a:solidFill>
                <a:effectLst/>
                <a:latin typeface="+mn-lt"/>
                <a:ea typeface="+mn-ea"/>
                <a:cs typeface="+mn-cs"/>
              </a:rPr>
              <a:t>Telsa</a:t>
            </a:r>
            <a:r>
              <a:rPr lang="en-US" sz="1200" kern="1200" dirty="0">
                <a:solidFill>
                  <a:schemeClr val="tx1"/>
                </a:solidFill>
                <a:effectLst/>
                <a:latin typeface="+mn-lt"/>
                <a:ea typeface="+mn-ea"/>
                <a:cs typeface="+mn-cs"/>
              </a:rPr>
              <a:t> stated, in the future human driving may be outlawed because it is too dangerous.  Robots and driver-less cars operate using sensors designed to detect objects such as walls, stairs, pedestrians and other vehicles. The sensors are combined with onboard cameras to help the robot interpret its surroundings. The software helps the robot understand its present location, and predicts what will happen next, so that the robot can make an intelligent decision to complete some function such as changing lanes on a street, or setting a table for dinner</a:t>
            </a: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6409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Current and Future Issues </a:t>
            </a:r>
            <a:endParaRPr lang="en-CA"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 Disadvantages because too early in development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Smart systems are getting smarter, such as IBM’s </a:t>
            </a:r>
            <a:r>
              <a:rPr lang="en-US" sz="1200" kern="1200" dirty="0" err="1">
                <a:solidFill>
                  <a:schemeClr val="tx1"/>
                </a:solidFill>
                <a:effectLst/>
                <a:latin typeface="+mn-lt"/>
                <a:ea typeface="+mn-ea"/>
                <a:cs typeface="+mn-cs"/>
              </a:rPr>
              <a:t>SuperComputer</a:t>
            </a:r>
            <a:r>
              <a:rPr lang="en-US" sz="1200" kern="1200" dirty="0">
                <a:solidFill>
                  <a:schemeClr val="tx1"/>
                </a:solidFill>
                <a:effectLst/>
                <a:latin typeface="+mn-lt"/>
                <a:ea typeface="+mn-ea"/>
                <a:cs typeface="+mn-cs"/>
              </a:rPr>
              <a:t> Watson.  Clearly, machines, with the benefits of speed, perfect recall, objectivity, and repeatability, will greatly affect our lives and make many of the mundane day-to-day decisions. The social impact of this robotic revolution is not yet understood.  However, using robots raises profound questions which have little to do with the technology. For example, if a machine makes a decision, and causes and accident, who is responsible? Our current legal environment is based on some legal entity, like a person or corporation, to bear the liability, even if the machine does the work (that’s why some jurisdictions, that have approved driverless cars, require a licensed person behind the wheel), but we are now starting to face a real dilemma</a:t>
            </a: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4057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Smart machines are close to outsmarting humans – whether driving a car or determining a medical diagnosis – leaving the human overseer with the responsibility, but reduced capability. Over 70 years ago, science fiction author Isaac Asimov proposed the three laws of robotics. Maybe now would be a good time to review and consider the future of smart machines. Science fiction is fast becoming science fact! </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An excellent paper on the impact of driverless vehicles on Canadian social policy is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AutonomousVehicle</a:t>
            </a:r>
            <a:r>
              <a:rPr lang="en-US" sz="1200" kern="1200" dirty="0">
                <a:solidFill>
                  <a:schemeClr val="tx1"/>
                </a:solidFill>
                <a:effectLst/>
                <a:latin typeface="+mn-lt"/>
                <a:ea typeface="+mn-ea"/>
                <a:cs typeface="+mn-cs"/>
              </a:rPr>
              <a:t> Implementation </a:t>
            </a:r>
            <a:r>
              <a:rPr lang="en-US" sz="1200" kern="1200" dirty="0" err="1">
                <a:solidFill>
                  <a:schemeClr val="tx1"/>
                </a:solidFill>
                <a:effectLst/>
                <a:latin typeface="+mn-lt"/>
                <a:ea typeface="+mn-ea"/>
                <a:cs typeface="+mn-cs"/>
              </a:rPr>
              <a:t>Predictions:Implications</a:t>
            </a:r>
            <a:r>
              <a:rPr lang="en-US" sz="1200" kern="1200" dirty="0">
                <a:solidFill>
                  <a:schemeClr val="tx1"/>
                </a:solidFill>
                <a:effectLst/>
                <a:latin typeface="+mn-lt"/>
                <a:ea typeface="+mn-ea"/>
                <a:cs typeface="+mn-cs"/>
              </a:rPr>
              <a:t> for Transport Planning,1 September 2016, Todd </a:t>
            </a:r>
            <a:r>
              <a:rPr lang="en-US" sz="1200" kern="1200" dirty="0" err="1">
                <a:solidFill>
                  <a:schemeClr val="tx1"/>
                </a:solidFill>
                <a:effectLst/>
                <a:latin typeface="+mn-lt"/>
                <a:ea typeface="+mn-ea"/>
                <a:cs typeface="+mn-cs"/>
              </a:rPr>
              <a:t>Litman,Victoria</a:t>
            </a:r>
            <a:r>
              <a:rPr lang="en-US" sz="1200" kern="1200" dirty="0">
                <a:solidFill>
                  <a:schemeClr val="tx1"/>
                </a:solidFill>
                <a:effectLst/>
                <a:latin typeface="+mn-lt"/>
                <a:ea typeface="+mn-ea"/>
                <a:cs typeface="+mn-cs"/>
              </a:rPr>
              <a:t> Transport Policy Institute</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truly autonomous robots our legal system will need to change and give machines the responsibility for their own actions.  If a human is injured or killed, because of a machine’s wrongful decision, who pays restitution to the injured party? Is the machine sent to jail or deprived of power for a period of time?</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524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2989952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protect yourself always do the following:</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If you chose to use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always be conscious of the potential risks. Examine, the privacy policies and security features, before making a purchase decision, and weight the potential risks.</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 Also, when new security patches or software updates are available, you should immediately update to the latest version.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And finally, don’t be afraid to contact the company that manufacturers the device, should you have questions or concerns about the product</a:t>
            </a: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407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2385216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stumbling block for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is the lack of connectivity standards.  There are several proprietary networks, such as X10 and </a:t>
            </a:r>
            <a:r>
              <a:rPr lang="en-US" sz="1200" kern="1200" dirty="0" err="1">
                <a:solidFill>
                  <a:schemeClr val="tx1"/>
                </a:solidFill>
                <a:effectLst/>
                <a:latin typeface="+mn-lt"/>
                <a:ea typeface="+mn-ea"/>
                <a:cs typeface="+mn-cs"/>
              </a:rPr>
              <a:t>HomePNA</a:t>
            </a:r>
            <a:r>
              <a:rPr lang="en-US" sz="1200" kern="1200" dirty="0">
                <a:solidFill>
                  <a:schemeClr val="tx1"/>
                </a:solidFill>
                <a:effectLst/>
                <a:latin typeface="+mn-lt"/>
                <a:ea typeface="+mn-ea"/>
                <a:cs typeface="+mn-cs"/>
              </a:rPr>
              <a:t>.  Wireless technologies also operate on a mix of spectrums, with the 2.4-2.5GHz band being used heavily by several non-compatible standards for data transfer and various remote controls.  As we saw in Week 2, overarching standards must be in place for connectivity and interoperability to occur.  Presently, only products from the same vendor can be networked – similar to network operating systems in the early 80’s.  The new industry standard organization, </a:t>
            </a:r>
            <a:r>
              <a:rPr lang="en-US" sz="1200" kern="1200" dirty="0" err="1">
                <a:solidFill>
                  <a:schemeClr val="tx1"/>
                </a:solidFill>
                <a:effectLst/>
                <a:latin typeface="+mn-lt"/>
                <a:ea typeface="+mn-ea"/>
                <a:cs typeface="+mn-cs"/>
              </a:rPr>
              <a:t>AllSeen</a:t>
            </a:r>
            <a:r>
              <a:rPr lang="en-US" sz="1200" kern="1200" dirty="0">
                <a:solidFill>
                  <a:schemeClr val="tx1"/>
                </a:solidFill>
                <a:effectLst/>
                <a:latin typeface="+mn-lt"/>
                <a:ea typeface="+mn-ea"/>
                <a:cs typeface="+mn-cs"/>
              </a:rPr>
              <a:t> Alliance, was launched in December 2013, to improve interoperability.  The </a:t>
            </a:r>
            <a:r>
              <a:rPr lang="en-US" sz="1200" kern="1200" dirty="0" err="1">
                <a:solidFill>
                  <a:schemeClr val="tx1"/>
                </a:solidFill>
                <a:effectLst/>
                <a:latin typeface="+mn-lt"/>
                <a:ea typeface="+mn-ea"/>
                <a:cs typeface="+mn-cs"/>
              </a:rPr>
              <a:t>AllSeen</a:t>
            </a:r>
            <a:r>
              <a:rPr lang="en-US" sz="1200" kern="1200" dirty="0">
                <a:solidFill>
                  <a:schemeClr val="tx1"/>
                </a:solidFill>
                <a:effectLst/>
                <a:latin typeface="+mn-lt"/>
                <a:ea typeface="+mn-ea"/>
                <a:cs typeface="+mn-cs"/>
              </a:rPr>
              <a:t> Alliance proposes to unite industry leaders with a shared vision, a common language and a collaborative path to advance the Internet of Everything. See </a:t>
            </a:r>
            <a:r>
              <a:rPr lang="en-US" sz="1200" kern="1200" dirty="0" err="1">
                <a:solidFill>
                  <a:schemeClr val="tx1"/>
                </a:solidFill>
                <a:effectLst/>
                <a:latin typeface="+mn-lt"/>
                <a:ea typeface="+mn-ea"/>
                <a:cs typeface="+mn-cs"/>
              </a:rPr>
              <a:t>youtube</a:t>
            </a:r>
            <a:r>
              <a:rPr lang="en-US" sz="1200" kern="1200" dirty="0">
                <a:solidFill>
                  <a:schemeClr val="tx1"/>
                </a:solidFill>
                <a:effectLst/>
                <a:latin typeface="+mn-lt"/>
                <a:ea typeface="+mn-ea"/>
                <a:cs typeface="+mn-cs"/>
              </a:rPr>
              <a:t> video </a:t>
            </a:r>
            <a:r>
              <a:rPr lang="en-US" sz="1200" u="sng" kern="1200" dirty="0">
                <a:solidFill>
                  <a:schemeClr val="tx1"/>
                </a:solidFill>
                <a:effectLst/>
                <a:latin typeface="+mn-lt"/>
                <a:ea typeface="+mn-ea"/>
                <a:cs typeface="+mn-cs"/>
                <a:hlinkClick r:id="rId3"/>
              </a:rPr>
              <a:t>https://www.youtube.com/user/AllSeenAlliance</a:t>
            </a:r>
            <a:endParaRPr lang="en-US" sz="1200" u="sng" kern="1200" dirty="0">
              <a:solidFill>
                <a:schemeClr val="tx1"/>
              </a:solidFill>
              <a:effectLst/>
              <a:latin typeface="+mn-lt"/>
              <a:ea typeface="+mn-ea"/>
              <a:cs typeface="+mn-cs"/>
            </a:endParaRPr>
          </a:p>
          <a:p>
            <a:endParaRPr lang="en-US" sz="1200" u="sng"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Figure 4: </a:t>
            </a:r>
            <a:r>
              <a:rPr lang="en-US" sz="1200" b="1" kern="1200" dirty="0" err="1">
                <a:solidFill>
                  <a:schemeClr val="tx1"/>
                </a:solidFill>
                <a:effectLst/>
                <a:latin typeface="+mn-lt"/>
                <a:ea typeface="+mn-ea"/>
                <a:cs typeface="+mn-cs"/>
              </a:rPr>
              <a:t>AllSeen</a:t>
            </a:r>
            <a:r>
              <a:rPr lang="en-US" sz="1200" b="1" kern="1200" dirty="0">
                <a:solidFill>
                  <a:schemeClr val="tx1"/>
                </a:solidFill>
                <a:effectLst/>
                <a:latin typeface="+mn-lt"/>
                <a:ea typeface="+mn-ea"/>
                <a:cs typeface="+mn-cs"/>
              </a:rPr>
              <a:t> Alliance Logo</a:t>
            </a:r>
            <a:endParaRPr lang="en-CA" sz="1200" b="1" kern="1200" dirty="0">
              <a:solidFill>
                <a:schemeClr val="tx1"/>
              </a:solidFill>
              <a:effectLst/>
              <a:latin typeface="+mn-lt"/>
              <a:ea typeface="+mn-ea"/>
              <a:cs typeface="+mn-cs"/>
            </a:endParaRPr>
          </a:p>
          <a:p>
            <a:r>
              <a:rPr lang="en-US" dirty="0">
                <a:effectLst/>
              </a:rPr>
              <a:t>The </a:t>
            </a:r>
            <a:r>
              <a:rPr lang="en-US" dirty="0" err="1">
                <a:effectLst/>
              </a:rPr>
              <a:t>AllSeen</a:t>
            </a:r>
            <a:r>
              <a:rPr lang="en-US" dirty="0">
                <a:effectLst/>
              </a:rPr>
              <a:t> Alliance proposes devices be </a:t>
            </a:r>
            <a:r>
              <a:rPr lang="en-US" b="1" u="sng" dirty="0">
                <a:effectLst/>
              </a:rPr>
              <a:t>AllJoyn </a:t>
            </a:r>
            <a:r>
              <a:rPr lang="en-US" dirty="0">
                <a:effectLst/>
              </a:rPr>
              <a:t>certified.  The latter is an open source universal software framework and core set of system services that enable interoperability among connected products. It lets compatible devices and applications find each other, communicate and collaborate across the boundaries of product category, platform, brand, and connection type. Target devices include products in the Smart Home, but will later expand to Broadband Gateways and Driver-less cars. Presently, the communication layer (and thus hardware requirements) is limited to wi-fi.</a:t>
            </a:r>
            <a:r>
              <a:rPr lang="en-CA" dirty="0">
                <a:effectLst/>
              </a:rPr>
              <a:t> </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805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other disadvantage is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need a lot of data and information about the environment in which they operate. This data can include personal schedules, shopping habits, medicine intake schedule and GPS location of the user at any given time.   Each device only uses a small amount of bandwidth, but multiple this by an estimated 30 billion devices and the Internet bandwidth must greatly increase for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to become a reality.  Wireless standards are increasing bandwidth regularly, with 802.11n access points from suppliers such as TP-Link and </a:t>
            </a:r>
            <a:r>
              <a:rPr lang="en-US" sz="1200" kern="1200" dirty="0" err="1">
                <a:solidFill>
                  <a:schemeClr val="tx1"/>
                </a:solidFill>
                <a:effectLst/>
                <a:latin typeface="+mn-lt"/>
                <a:ea typeface="+mn-ea"/>
                <a:cs typeface="+mn-cs"/>
              </a:rPr>
              <a:t>Netgear</a:t>
            </a:r>
            <a:r>
              <a:rPr lang="en-US" sz="1200" kern="1200" dirty="0">
                <a:solidFill>
                  <a:schemeClr val="tx1"/>
                </a:solidFill>
                <a:effectLst/>
                <a:latin typeface="+mn-lt"/>
                <a:ea typeface="+mn-ea"/>
                <a:cs typeface="+mn-cs"/>
              </a:rPr>
              <a:t> capable of running at 600 </a:t>
            </a:r>
            <a:r>
              <a:rPr lang="en-US" sz="1200" kern="1200" dirty="0" err="1">
                <a:solidFill>
                  <a:schemeClr val="tx1"/>
                </a:solidFill>
                <a:effectLst/>
                <a:latin typeface="+mn-lt"/>
                <a:ea typeface="+mn-ea"/>
                <a:cs typeface="+mn-cs"/>
              </a:rPr>
              <a:t>Mbps</a:t>
            </a:r>
            <a:r>
              <a:rPr lang="en-US" sz="1200" kern="1200" dirty="0">
                <a:solidFill>
                  <a:schemeClr val="tx1"/>
                </a:solidFill>
                <a:effectLst/>
                <a:latin typeface="+mn-lt"/>
                <a:ea typeface="+mn-ea"/>
                <a:cs typeface="+mn-cs"/>
              </a:rPr>
              <a:t>.  New standards such as 802.11ad, are designed up to 7 </a:t>
            </a:r>
            <a:r>
              <a:rPr lang="en-US" sz="1200" kern="1200" dirty="0" err="1">
                <a:solidFill>
                  <a:schemeClr val="tx1"/>
                </a:solidFill>
                <a:effectLst/>
                <a:latin typeface="+mn-lt"/>
                <a:ea typeface="+mn-ea"/>
                <a:cs typeface="+mn-cs"/>
              </a:rPr>
              <a:t>Gbps</a:t>
            </a:r>
            <a:r>
              <a:rPr lang="en-US" sz="1200" kern="1200" dirty="0">
                <a:solidFill>
                  <a:schemeClr val="tx1"/>
                </a:solidFill>
                <a:effectLst/>
                <a:latin typeface="+mn-lt"/>
                <a:ea typeface="+mn-ea"/>
                <a:cs typeface="+mn-cs"/>
              </a:rPr>
              <a:t>.  4G mobile wireless using Long-Term Evolution (LTE) is already being introduced by </a:t>
            </a:r>
            <a:r>
              <a:rPr lang="en-US" sz="1200" kern="1200" dirty="0" err="1">
                <a:solidFill>
                  <a:schemeClr val="tx1"/>
                </a:solidFill>
                <a:effectLst/>
                <a:latin typeface="+mn-lt"/>
                <a:ea typeface="+mn-ea"/>
                <a:cs typeface="+mn-cs"/>
              </a:rPr>
              <a:t>telcos</a:t>
            </a:r>
            <a:r>
              <a:rPr lang="en-US" sz="1200" kern="1200" dirty="0">
                <a:solidFill>
                  <a:schemeClr val="tx1"/>
                </a:solidFill>
                <a:effectLst/>
                <a:latin typeface="+mn-lt"/>
                <a:ea typeface="+mn-ea"/>
                <a:cs typeface="+mn-cs"/>
              </a:rPr>
              <a:t> and cable companies across North America and Europe with speeds up to 300 </a:t>
            </a:r>
            <a:r>
              <a:rPr lang="en-US" sz="1200" kern="1200" dirty="0" err="1">
                <a:solidFill>
                  <a:schemeClr val="tx1"/>
                </a:solidFill>
                <a:effectLst/>
                <a:latin typeface="+mn-lt"/>
                <a:ea typeface="+mn-ea"/>
                <a:cs typeface="+mn-cs"/>
              </a:rPr>
              <a:t>Mbps</a:t>
            </a:r>
            <a:r>
              <a:rPr lang="en-US" sz="1200" kern="1200" dirty="0">
                <a:solidFill>
                  <a:schemeClr val="tx1"/>
                </a:solidFill>
                <a:effectLst/>
                <a:latin typeface="+mn-lt"/>
                <a:ea typeface="+mn-ea"/>
                <a:cs typeface="+mn-cs"/>
              </a:rPr>
              <a:t>. The expansion of LTE, higher bandwidth, and interoperability of products across multiple communication vendors, is required to make the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mainstream. However, the greatest problem is the lack of secure software in these products.  Smart devices know a lot about you and your environment.  This personal information, if accessed by criminals, will result in a severe loss of privacy and security.</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4094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not an idle problem.  According to a recent study, </a:t>
            </a:r>
            <a:r>
              <a:rPr lang="en-US" sz="1200" u="none" strike="noStrike" kern="1200" dirty="0">
                <a:solidFill>
                  <a:schemeClr val="tx1"/>
                </a:solidFill>
                <a:effectLst/>
                <a:latin typeface="+mn-lt"/>
                <a:ea typeface="+mn-ea"/>
                <a:cs typeface="+mn-cs"/>
                <a:hlinkClick r:id="rId3"/>
              </a:rPr>
              <a:t>70% of </a:t>
            </a:r>
            <a:r>
              <a:rPr lang="en-US" sz="1200" u="none" strike="noStrike" kern="1200" dirty="0" err="1">
                <a:solidFill>
                  <a:schemeClr val="tx1"/>
                </a:solidFill>
                <a:effectLst/>
                <a:latin typeface="+mn-lt"/>
                <a:ea typeface="+mn-ea"/>
                <a:cs typeface="+mn-cs"/>
                <a:hlinkClick r:id="rId3"/>
              </a:rPr>
              <a:t>IoT</a:t>
            </a:r>
            <a:r>
              <a:rPr lang="en-US" sz="1200" u="none" strike="noStrike" kern="1200" dirty="0">
                <a:solidFill>
                  <a:schemeClr val="tx1"/>
                </a:solidFill>
                <a:effectLst/>
                <a:latin typeface="+mn-lt"/>
                <a:ea typeface="+mn-ea"/>
                <a:cs typeface="+mn-cs"/>
                <a:hlinkClick r:id="rId3"/>
              </a:rPr>
              <a:t> devices are vulnerable to cyber-attacks</a:t>
            </a:r>
            <a:r>
              <a:rPr lang="en-US" sz="1200" kern="1200" dirty="0">
                <a:solidFill>
                  <a:schemeClr val="tx1"/>
                </a:solidFill>
                <a:effectLst/>
                <a:latin typeface="+mn-lt"/>
                <a:ea typeface="+mn-ea"/>
                <a:cs typeface="+mn-cs"/>
              </a:rPr>
              <a:t>. This list includes thermostats, TVs, webcams, sprinkler control systems, home alarms, and door locks- just to name a few. </a:t>
            </a:r>
            <a:r>
              <a:rPr lang="en-US" sz="1200" u="sng" kern="1200" dirty="0">
                <a:solidFill>
                  <a:schemeClr val="tx1"/>
                </a:solidFill>
                <a:effectLst/>
                <a:latin typeface="+mn-lt"/>
                <a:ea typeface="+mn-ea"/>
                <a:cs typeface="+mn-cs"/>
              </a:rPr>
              <a:t>The truth of the matter is that we are developing networked devices with insecure software; most vendors are producing retail products with security loopholes and vulnerabilities because security is not a priority</a:t>
            </a:r>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11479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2922625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Programming Languages for the </a:t>
            </a:r>
            <a:r>
              <a:rPr lang="en-US" sz="1200" b="1" kern="1200" dirty="0" err="1">
                <a:solidFill>
                  <a:schemeClr val="tx1"/>
                </a:solidFill>
                <a:effectLst/>
                <a:latin typeface="+mn-lt"/>
                <a:ea typeface="+mn-ea"/>
                <a:cs typeface="+mn-cs"/>
              </a:rPr>
              <a:t>IoT</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Internet of Things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development projects are springing up at businesses all over the world.  Choosing which language to use to write the project is as big a decision has which hardware platform to use.  New languages and platforms are making it easier to engineer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projects than ever before. Once you've chosen the hardware platform, though, you still must develop the application software; here are some of the languages you should be familiar with.</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Prior to the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your choice of hardware platform dictated your choice of language.  However, with the </a:t>
            </a:r>
            <a:r>
              <a:rPr lang="en-US" sz="1200" kern="1200" dirty="0" err="1">
                <a:solidFill>
                  <a:schemeClr val="tx1"/>
                </a:solidFill>
                <a:effectLst/>
                <a:latin typeface="+mn-lt"/>
                <a:ea typeface="+mn-ea"/>
                <a:cs typeface="+mn-cs"/>
              </a:rPr>
              <a:t>AllSeen</a:t>
            </a:r>
            <a:r>
              <a:rPr lang="en-US" sz="1200" kern="1200" dirty="0">
                <a:solidFill>
                  <a:schemeClr val="tx1"/>
                </a:solidFill>
                <a:effectLst/>
                <a:latin typeface="+mn-lt"/>
                <a:ea typeface="+mn-ea"/>
                <a:cs typeface="+mn-cs"/>
              </a:rPr>
              <a:t> Alliance open source project modern platforms can support multiple languages, increasing developer flexibility.  How do you decide which programming language to use in a particular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 Factors such as is the developer team familiar with the language or, whether it works within the environment used by other components of the project, or whether it produces code that is smaller, more efficient, or more rapidly written than that of other options.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the top 6 languages that you should consider:</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05491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 and C++</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 was first developed to program telephone switches and it is still a contender for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projects.  It's available on nearly every advanced embedded system platform and requires little processing power.  The language is ideal for programmers who write for the lowest layer of software, the one closest to the hardware. The language hides nothing from you, and that means you can fiddle with every part of the code to squeeze out the best performance from an underpowered device. Every bit can be flipped. Every value on the stack is available. C++ is an alternative if the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 requires more complex tasks, think thermostats and smart toasters rather than devices that detect moisture or heat.  C++ adds data abstraction, classes, and objects.  All of these features make C++ a popular choice for those who are writing embedded and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code with an interface. This programming language still is going strong after more than 30 years in the field.</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22959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Java</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 and C++ were designed from the ground up to allow very direct control of the hardware on which they would run. That's a good factor when you're trying to do very fine-grained monitoring and control of that hardware, and it means that the code written is very specific to the hardware. In programming parlance, the code is not terribly portable.  The mentor of Java “write once, run anywhere makes it an ideal choice for an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  Also, the Java compiler has very few hardware dependencies built into it.  Developers can create and debug code on their desktop and then move it to any chip with a Java Virtual Machine. That means the code can run not just on places where JVMs are common (servers and smartphones), but also on the smallest machines.  Today, most of the focus is on </a:t>
            </a:r>
            <a:r>
              <a:rPr lang="en-US" sz="1200" u="none" strike="noStrike" kern="1200" dirty="0">
                <a:solidFill>
                  <a:schemeClr val="tx1"/>
                </a:solidFill>
                <a:effectLst/>
                <a:latin typeface="+mn-lt"/>
                <a:ea typeface="+mn-ea"/>
                <a:cs typeface="+mn-cs"/>
                <a:hlinkClick r:id="rId3"/>
              </a:rPr>
              <a:t>Java SE Embedded</a:t>
            </a:r>
            <a:r>
              <a:rPr lang="en-US" sz="1200" kern="1200" dirty="0">
                <a:solidFill>
                  <a:schemeClr val="tx1"/>
                </a:solidFill>
                <a:effectLst/>
                <a:latin typeface="+mn-lt"/>
                <a:ea typeface="+mn-ea"/>
                <a:cs typeface="+mn-cs"/>
              </a:rPr>
              <a:t>, which is much closer in capability to the Standard Edition. Developers can use the latest features of the Java 8 platform and then move their code to a smaller, embedded device. All of this makes Java great from an economic standpoint: An investment in Java code can be paid back across many different platforms. Java is also taught as one of the primary programming languages in hundreds of computer science and electrical engineering degree programs, so finding someone with Java skills is not terribly difficult.</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43584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Python</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Python started as a scripting language to glue together real code, but it’s increasingly used as the main language for many developers. It has become one of the "go-to" language in Web development, and its use has spread to the embedded control and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world. The syntax is clean and simple, which greatly improves readability.  If the project requires taking data and putting it into any sort of database format, then draw upon the tables for control information, Python is a very real contender provided the device has the processing power for the application.  For very small devices there is </a:t>
            </a:r>
            <a:r>
              <a:rPr lang="en-US" sz="1200" kern="1200" dirty="0" err="1">
                <a:solidFill>
                  <a:schemeClr val="tx1"/>
                </a:solidFill>
                <a:effectLst/>
                <a:latin typeface="+mn-lt"/>
                <a:ea typeface="+mn-ea"/>
                <a:cs typeface="+mn-cs"/>
              </a:rPr>
              <a:t>MicroPython</a:t>
            </a:r>
            <a:r>
              <a:rPr lang="en-US" sz="1200" kern="1200" dirty="0">
                <a:solidFill>
                  <a:schemeClr val="tx1"/>
                </a:solidFill>
                <a:effectLst/>
                <a:latin typeface="+mn-lt"/>
                <a:ea typeface="+mn-ea"/>
                <a:cs typeface="+mn-cs"/>
              </a:rPr>
              <a:t> and a software package for very small microcontrollers optimized to run Python on a small board that’s only a few square inches.  Python is very flexible in many ways. For example, it is an interpreted language that can either be submitted to a run-time compiler or run through one of several pre-compilers so that compact executable code may be distributed.</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1771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We have defined a network as an organization of computers which allow network applications to communicate.  The concept of a network is greatly enhanced with the development of the Internet.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The latter has allowed the sharing of resources and information at a world-wide level.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This sharing has had a profound effect on each of our lives.  From the road we use to drive to work with synchronized traffic lights for maximize traffic flow, to development of new communities through social media.  Clearly, the Internet has made the world seen smaller and simplified our lives.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This extension of the Internet into all facets of technology has coined a new term “The Internet of Things” (</a:t>
            </a:r>
            <a:r>
              <a:rPr lang="en-CA" sz="1200" kern="1200" dirty="0" err="1">
                <a:solidFill>
                  <a:schemeClr val="tx1"/>
                </a:solidFill>
                <a:effectLst/>
                <a:latin typeface="+mn-lt"/>
                <a:ea typeface="+mn-ea"/>
                <a:cs typeface="+mn-cs"/>
              </a:rPr>
              <a:t>IoT</a:t>
            </a:r>
            <a:r>
              <a:rPr lang="en-CA" sz="1200" kern="1200" dirty="0">
                <a:solidFill>
                  <a:schemeClr val="tx1"/>
                </a:solidFill>
                <a:effectLst/>
                <a:latin typeface="+mn-lt"/>
                <a:ea typeface="+mn-ea"/>
                <a:cs typeface="+mn-cs"/>
              </a:rPr>
              <a:t>).</a:t>
            </a: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74272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JavaScript</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JavaScript is not an interpreted version of Java. It started as a scripting language, but has grown into a very full-featured language.  The two languages were developed separately (JavaScript was developed by Netscape) and shares no syntax or semantics (however, there are libraries which allow Java and JavaScript to work together). JavaScript is heavily used for building Web-front-end applications.  Forty-two percent of server based web applications use JavaScript. If you wanted to use the Apache server on a Raspberry Pi to gather data from a network of Arduino-based sensors, for example, JavaScript would be a good starting point for the effort. It's not for lightweight embedded controllers because its interpreted structure requires more processing power, but it works well with </a:t>
            </a:r>
            <a:r>
              <a:rPr lang="en-US" sz="1200" kern="1200" dirty="0" err="1">
                <a:solidFill>
                  <a:schemeClr val="tx1"/>
                </a:solidFill>
                <a:effectLst/>
                <a:latin typeface="+mn-lt"/>
                <a:ea typeface="+mn-ea"/>
                <a:cs typeface="+mn-cs"/>
              </a:rPr>
              <a:t>RaspberryPi</a:t>
            </a: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98530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Swift</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Swift is an Apple programming language, replacing Objective C.  The fact that many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will need to interface with iPhone or iPad makes Swift a good choice for an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  There are other good reasons to use this language, Apple wants to make its iOS devices the center of the smart home network of sensors, so it’s been creating libraries and infrastructure that handle much of the work. These libraries are the foundation of its “</a:t>
            </a:r>
            <a:r>
              <a:rPr lang="en-US" sz="1200" u="none" strike="noStrike" kern="1200" dirty="0" err="1">
                <a:solidFill>
                  <a:schemeClr val="tx1"/>
                </a:solidFill>
                <a:effectLst/>
                <a:latin typeface="+mn-lt"/>
                <a:ea typeface="+mn-ea"/>
                <a:cs typeface="+mn-cs"/>
                <a:hlinkClick r:id="rId3"/>
              </a:rPr>
              <a:t>HomeKit</a:t>
            </a:r>
            <a:r>
              <a:rPr lang="en-US" sz="1200" kern="1200" dirty="0">
                <a:solidFill>
                  <a:schemeClr val="tx1"/>
                </a:solidFill>
                <a:effectLst/>
                <a:latin typeface="+mn-lt"/>
                <a:ea typeface="+mn-ea"/>
                <a:cs typeface="+mn-cs"/>
              </a:rPr>
              <a:t>” platform, which provides support for integrating the data feeds from a network of compatible devices. This means that programming an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 will take less time with Swift because you can concentrate on the application and leave the details of integration overhead to </a:t>
            </a:r>
            <a:r>
              <a:rPr lang="en-US" sz="1200" kern="1200" dirty="0" err="1">
                <a:solidFill>
                  <a:schemeClr val="tx1"/>
                </a:solidFill>
                <a:effectLst/>
                <a:latin typeface="+mn-lt"/>
                <a:ea typeface="+mn-ea"/>
                <a:cs typeface="+mn-cs"/>
              </a:rPr>
              <a:t>HomeKit</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17439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B#</a:t>
            </a:r>
            <a:endParaRPr lang="en-CA"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Where many of the languages mentioned here are large system languages that have been scaled down to fit into an embedded platform, B# was designed from the ground-up as a very small, very efficient embedded control language. The embedded virtual machine (EVM) that allows B# to run on a variety of different platforms only takes 24k of memory -- much less than the overhead of other development languages.  B# looks like C# (which will be familiar if you or your team is accustomed to working on Microsoft .NET projects), but it strips out many of the features not required for embedded projects and adds support for the real-time control functions that are critical when making things happen in the real world. If your project is going to live on embedded platforms that aren't as big and complex as a Raspberry Pi, then B# is a language that you will want to consider.</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50844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  </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 is a good choice for an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 Microsoft’s strategy for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is to link them to the Azure cloud.</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Data collected from an almost limitless number of internet-connected sensors needs to be collated, analyzed and acted upon, and a public cloud is the logical route to do this. Presently, car companies such Corus, are using the cloud to provide mapping and integration to customers.</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Microsoft has launched the Azure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Suite to aid developers in application development. The Suite acts as a bridge between customers’ devices and the back-end application for storing, analyzing and acting on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data in real time. The Suite is scaled to handle billions of devices.  The Suite supports multiple protocols and languages including C, Python, Java and JavaScript.  Microsoft is positioning itself to use the cloud as an interface for end-to-end solutions of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devices from multiple vendors.  This makes C# and Visual Studio a real contender for </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 projects.</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6964BF-5D9B-4A31-80E5-AD43EA22BA6F}"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4348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This extension of the Internet into all facets of technology has coined a new term “The Internet of Things” (</a:t>
            </a:r>
            <a:r>
              <a:rPr lang="en-CA" sz="1200" kern="1200" dirty="0" err="1">
                <a:solidFill>
                  <a:schemeClr val="tx1"/>
                </a:solidFill>
                <a:effectLst/>
                <a:latin typeface="+mn-lt"/>
                <a:ea typeface="+mn-ea"/>
                <a:cs typeface="+mn-cs"/>
              </a:rPr>
              <a:t>IoT</a:t>
            </a:r>
            <a:r>
              <a:rPr lang="en-CA" sz="1200" kern="1200" dirty="0">
                <a:solidFill>
                  <a:schemeClr val="tx1"/>
                </a:solidFill>
                <a:effectLst/>
                <a:latin typeface="+mn-lt"/>
                <a:ea typeface="+mn-ea"/>
                <a:cs typeface="+mn-cs"/>
              </a:rPr>
              <a:t>).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Robert </a:t>
            </a:r>
            <a:r>
              <a:rPr lang="en-CA" sz="1200" kern="1200" dirty="0" err="1">
                <a:solidFill>
                  <a:schemeClr val="tx1"/>
                </a:solidFill>
                <a:effectLst/>
                <a:latin typeface="+mn-lt"/>
                <a:ea typeface="+mn-ea"/>
                <a:cs typeface="+mn-cs"/>
              </a:rPr>
              <a:t>Belda</a:t>
            </a:r>
            <a:r>
              <a:rPr lang="en-CA" sz="1200" kern="1200" dirty="0">
                <a:solidFill>
                  <a:schemeClr val="tx1"/>
                </a:solidFill>
                <a:effectLst/>
                <a:latin typeface="+mn-lt"/>
                <a:ea typeface="+mn-ea"/>
                <a:cs typeface="+mn-cs"/>
              </a:rPr>
              <a:t> explains:</a:t>
            </a:r>
          </a:p>
          <a:p>
            <a:r>
              <a:rPr lang="en-US" sz="1200" kern="1200" dirty="0">
                <a:solidFill>
                  <a:schemeClr val="tx1"/>
                </a:solidFill>
                <a:effectLst/>
                <a:latin typeface="+mn-lt"/>
                <a:ea typeface="+mn-ea"/>
                <a:cs typeface="+mn-cs"/>
              </a:rPr>
              <a:t>People may not realize it but the Internet of Things is already gaining traction and slowly influencing how people live in this connected world. Right now, its perceived advantages may far outweigh its feared drawbacks. Some analysts even called the up-and-coming technological paradigm shift as bigger than the Industrial Revolution.</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Internet of Things pertains to the concept of devices connected to the Internet where data gathered by such devices are reported to users. People can then act on the said data or the devices themselves are empowered to act on it. The ease of data transmission, reception and implementation are all meant to improve people’s quality of life.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Kevin Ashton is the person widely credited for coining the phrase in 1999 while working for Procter &amp; Gamble. Since then, the phrase caught on and was used in a variety of articles, which appeared in scientific and academic journals)</a:t>
            </a:r>
            <a:endParaRPr lang="en-CA"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9996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Internet of Things pertains to the concept of devices connected to the Internet where data gathered by such devices are reported to users. People can then act on the said data or the devices themselves are empowered to act on it. The ease of data transmission, reception and implementation are all meant to improve people’s quality of life.</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5973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1"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B667E1-E601-4AAF-B95C-B25720D70A60}" type="slidenum">
              <a:rPr kumimoji="0" lang="en-US" sz="1200" b="0" i="0" u="none" strike="noStrike" kern="1200" cap="none" spc="0" normalizeH="0" baseline="0" noProof="0" smtClean="0">
                <a:ln>
                  <a:noFill/>
                </a:ln>
                <a:solidFill>
                  <a:srgbClr val="363D3D"/>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363D3D"/>
              </a:solidFill>
              <a:effectLst/>
              <a:uLnTx/>
              <a:uFillTx/>
              <a:latin typeface="Corbel"/>
              <a:ea typeface="+mn-ea"/>
              <a:cs typeface="+mn-cs"/>
            </a:endParaRPr>
          </a:p>
        </p:txBody>
      </p:sp>
    </p:spTree>
    <p:extLst>
      <p:ext uri="{BB962C8B-B14F-4D97-AF65-F5344CB8AC3E}">
        <p14:creationId xmlns:p14="http://schemas.microsoft.com/office/powerpoint/2010/main" val="1757976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While the Internet has created many benefits, it has also brought its own set of problems, which negatively affect our lives. Let’s investigate the positive and negative effects of  the Internet.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r>
              <a:rPr lang="en-CA" sz="1200" b="1" kern="1200" dirty="0">
                <a:solidFill>
                  <a:schemeClr val="tx1"/>
                </a:solidFill>
                <a:effectLst/>
                <a:latin typeface="+mn-lt"/>
                <a:ea typeface="+mn-ea"/>
                <a:cs typeface="+mn-cs"/>
              </a:rPr>
              <a:t>Electronic Communication</a:t>
            </a:r>
            <a:endParaRPr lang="en-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Before the Internet, communication with people, who lived far away, was limited to the telephone or postal mail.  Now, we can send and receive messages through electronic mail instantly and without the need of a postage stamp.  Today, most Canadians do their banking online. instead of driving to the bank and waiting in line to be served. Similarly, rather than driving to a mall and waiting in long lines to make a purchase, Canadians are shopping with a few clicks of the mouse any time day or night.  Electronic communication has made it easier to work, bank and shop from home, simplifying and providing greater flexibility, but there has been a corresponding decline in personal security and privacy.</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04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Electronic communication has proven an effective vehicle for cybercriminals to distribute spam and malware. Malware hiding in email attachments, can install spyware or ransomware.  Cybercriminals can distribute malware through drive by downloads. This technique is very popular with high volume online shopping websites.  The high volume makes the web site attractive to criminals to infect in order to distribute malware to visitors who click on an infected link.  Or, cybercriminals can create fake websites that offer goods at unbelievable prices to attract individuals, or deceive individuals by posing as a legitimate site, such as a bank or PayPal.  When users click on the spoofed web site or link they are redirected to a site controlled by the criminal to steal personal information.  You might think you’re making a legitimate purchase, but the cybercriminal has just taken your personal information; the information will be used to commit identity theft or sold for profit on the black market.</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4344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protect yourself always do the following:</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Install and keep up to date antivirus and anti-phishing software on your personal PC. Cybercriminals can take advantage of vulnerabilities in outdated software and use it to infect your PC with malware that can steal your banking credentials, so be sure to have adequate </a:t>
            </a:r>
            <a:r>
              <a:rPr lang="en-US" sz="1200" u="none" strike="noStrike" kern="1200" dirty="0">
                <a:solidFill>
                  <a:schemeClr val="tx1"/>
                </a:solidFill>
                <a:effectLst/>
                <a:latin typeface="+mn-lt"/>
                <a:ea typeface="+mn-ea"/>
                <a:cs typeface="+mn-cs"/>
                <a:hlinkClick r:id="rId3"/>
              </a:rPr>
              <a:t>PC security software</a:t>
            </a:r>
            <a:r>
              <a:rPr lang="en-US" sz="1200" kern="1200" dirty="0">
                <a:solidFill>
                  <a:schemeClr val="tx1"/>
                </a:solidFill>
                <a:effectLst/>
                <a:latin typeface="+mn-lt"/>
                <a:ea typeface="+mn-ea"/>
                <a:cs typeface="+mn-cs"/>
              </a:rPr>
              <a:t> and keep your operating system, Web browsers, and other applications up-to-date.</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Don’t open any email attachment unless you checked the source, even if the email is sent from one of your contacts.  Call by phone or email the source to ensure that they sent you an email with an attachment.   If not delete it.</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Never comparison shop using a search engine.  This method will always bring criminal web sites to your browser.  Go to the official web site and do your own comparison.</a:t>
            </a:r>
            <a:endParaRPr lang="en-CA"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Never buy goods from an unknown retailer, regardless of how good the deal seems.  Think before you click.  Remember the adage, “If it seems too good to be true, it probably isn’t true” and you are being scamming by a criminal.  Did you get an email indicating there was unusual activity with your account and that you should click on this link to verify? Or, did you receive an email confirmation of a flight you did not make? In either instance, do not panic. If you’re unsure whether the email is legitimate or not, the best way to find out is to log into your online account directly to check on the claim. As always, never open email attachments from a sender you do not know.  In addition, make sure your PC has an </a:t>
            </a:r>
            <a:r>
              <a:rPr lang="en-US" sz="1200" u="none" strike="noStrike" kern="1200" dirty="0">
                <a:solidFill>
                  <a:schemeClr val="tx1"/>
                </a:solidFill>
                <a:effectLst/>
                <a:latin typeface="+mn-lt"/>
                <a:ea typeface="+mn-ea"/>
                <a:cs typeface="+mn-cs"/>
                <a:hlinkClick r:id="rId3"/>
              </a:rPr>
              <a:t>antivirus and a good two-way firewall</a:t>
            </a:r>
            <a:r>
              <a:rPr lang="en-US" sz="1200" kern="1200" dirty="0">
                <a:solidFill>
                  <a:schemeClr val="tx1"/>
                </a:solidFill>
                <a:effectLst/>
                <a:latin typeface="+mn-lt"/>
                <a:ea typeface="+mn-ea"/>
                <a:cs typeface="+mn-cs"/>
              </a:rPr>
              <a:t>.</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975A88-5120-4581-BCE1-1A3AD0DE4D4D}"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5426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4" name="Rectangle 3"/>
          <p:cNvSpPr/>
          <p:nvPr/>
        </p:nvSpPr>
        <p:spPr bwMode="ltGray">
          <a:xfrm>
            <a:off x="-2" y="4754880"/>
            <a:ext cx="12192002" cy="21031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prstClr val="white"/>
              </a:solidFill>
              <a:effectLst/>
              <a:uLnTx/>
              <a:uFillTx/>
              <a:latin typeface="Euphemia"/>
              <a:ea typeface="+mn-ea"/>
              <a:cs typeface="+mn-cs"/>
            </a:endParaRPr>
          </a:p>
        </p:txBody>
      </p:sp>
      <p:sp>
        <p:nvSpPr>
          <p:cNvPr id="6" name="Rectangle 5"/>
          <p:cNvSpPr/>
          <p:nvPr/>
        </p:nvSpPr>
        <p:spPr bwMode="white">
          <a:xfrm>
            <a:off x="-127" y="4724400"/>
            <a:ext cx="12188826" cy="762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le 1"/>
          <p:cNvSpPr>
            <a:spLocks noGrp="1"/>
          </p:cNvSpPr>
          <p:nvPr>
            <p:ph type="ctrTitle" hasCustomPrompt="1"/>
          </p:nvPr>
        </p:nvSpPr>
        <p:spPr>
          <a:xfrm>
            <a:off x="1523999" y="4800600"/>
            <a:ext cx="9144002" cy="1143000"/>
          </a:xfrm>
        </p:spPr>
        <p:txBody>
          <a:bodyPr anchor="b">
            <a:normAutofit/>
          </a:bodyPr>
          <a:lstStyle>
            <a:lvl1pPr algn="ctr">
              <a:defRPr sz="4800">
                <a:solidFill>
                  <a:schemeClr val="bg1"/>
                </a:solidFill>
              </a:defRPr>
            </a:lvl1pPr>
          </a:lstStyle>
          <a:p>
            <a:r>
              <a:rPr lang="en-CA" dirty="0"/>
              <a:t>DCF255</a:t>
            </a:r>
            <a:endParaRPr dirty="0"/>
          </a:p>
        </p:txBody>
      </p:sp>
      <p:sp>
        <p:nvSpPr>
          <p:cNvPr id="3" name="Subtitle 2"/>
          <p:cNvSpPr>
            <a:spLocks noGrp="1"/>
          </p:cNvSpPr>
          <p:nvPr>
            <p:ph type="subTitle" idx="1"/>
          </p:nvPr>
        </p:nvSpPr>
        <p:spPr>
          <a:xfrm>
            <a:off x="1522413" y="5943600"/>
            <a:ext cx="9144002" cy="762000"/>
          </a:xfrm>
        </p:spPr>
        <p:txBody>
          <a:bodyPr>
            <a:normAutofit/>
          </a:bodyPr>
          <a:lstStyle>
            <a:lvl1pPr marL="0" indent="0" algn="ctr">
              <a:spcBef>
                <a:spcPts val="0"/>
              </a:spcBef>
              <a:buNone/>
              <a:defRPr sz="2000" cap="none" baseline="0">
                <a:solidFill>
                  <a:schemeClr val="bg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endParaRPr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88" y="0"/>
            <a:ext cx="12564042" cy="4824607"/>
          </a:xfrm>
          <a:prstGeom prst="rect">
            <a:avLst/>
          </a:prstGeom>
        </p:spPr>
      </p:pic>
    </p:spTree>
    <p:extLst>
      <p:ext uri="{BB962C8B-B14F-4D97-AF65-F5344CB8AC3E}">
        <p14:creationId xmlns:p14="http://schemas.microsoft.com/office/powerpoint/2010/main" val="1873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dirty="0">
              <a:ln>
                <a:noFill/>
              </a:ln>
              <a:solidFill>
                <a:srgbClr val="E5E8E8"/>
              </a:solidFill>
              <a:effectLst/>
              <a:uLnTx/>
              <a:uFillTx/>
              <a:latin typeface="Corbel"/>
              <a:ea typeface="+mn-ea"/>
              <a:cs typeface="+mn-cs"/>
            </a:endParaRP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583DDF-CA54-461A-A486-592D2374C532}"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3/22/2017</a:t>
            </a:fld>
            <a:endParaRPr kumimoji="0" sz="1100" b="0" i="0" u="none" strike="noStrike" kern="1200" cap="none" spc="0" normalizeH="0" baseline="0" noProof="0" dirty="0">
              <a:ln>
                <a:noFill/>
              </a:ln>
              <a:solidFill>
                <a:srgbClr val="E5E8E8"/>
              </a:solidFill>
              <a:effectLst/>
              <a:uLnTx/>
              <a:uFillTx/>
              <a:latin typeface="Corbel"/>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8D9AD5-F248-4919-864A-CFD76CC027D6}"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dirty="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185250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cSld name="Alternate 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143000"/>
            <a:ext cx="9144000" cy="2667000"/>
          </a:xfrm>
        </p:spPr>
        <p:txBody>
          <a:bodyPr anchor="b">
            <a:normAutofit/>
          </a:bodyPr>
          <a:lstStyle>
            <a:lvl1pPr algn="ctr">
              <a:defRPr sz="5200" b="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3" y="3810000"/>
            <a:ext cx="9144000" cy="1143000"/>
          </a:xfrm>
        </p:spPr>
        <p:txBody>
          <a:bodyPr anchor="t">
            <a:normAutofit/>
          </a:bodyPr>
          <a:lstStyle>
            <a:lvl1pPr marL="0" indent="0" algn="ctr">
              <a:spcBef>
                <a:spcPts val="0"/>
              </a:spcBef>
              <a:buNone/>
              <a:defRPr sz="2400" cap="none"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lvl1pPr>
              <a:defRPr>
                <a:solidFill>
                  <a:schemeClr val="tx2"/>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a:ln>
                <a:noFill/>
              </a:ln>
              <a:solidFill>
                <a:srgbClr val="E5E8E8"/>
              </a:solidFill>
              <a:effectLst/>
              <a:uLnTx/>
              <a:uFillTx/>
              <a:latin typeface="Corbel"/>
              <a:ea typeface="+mn-ea"/>
              <a:cs typeface="+mn-cs"/>
            </a:endParaRPr>
          </a:p>
        </p:txBody>
      </p:sp>
      <p:sp>
        <p:nvSpPr>
          <p:cNvPr id="4" name="Date Placeholder 3"/>
          <p:cNvSpPr>
            <a:spLocks noGrp="1"/>
          </p:cNvSpPr>
          <p:nvPr>
            <p:ph type="dt" sz="half" idx="10"/>
          </p:nvPr>
        </p:nvSpPr>
        <p:spPr/>
        <p:txBody>
          <a:bodyPr/>
          <a:lstStyle>
            <a:lvl1pPr>
              <a:defRPr>
                <a:solidFill>
                  <a:schemeClr val="tx2"/>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E583DDF-CA54-461A-A486-592D2374C532}"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3/22/2017</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
        <p:nvSpPr>
          <p:cNvPr id="6" name="Slide Number Placeholder 5"/>
          <p:cNvSpPr>
            <a:spLocks noGrp="1"/>
          </p:cNvSpPr>
          <p:nvPr>
            <p:ph type="sldNum" sz="quarter" idx="12"/>
          </p:nvPr>
        </p:nvSpPr>
        <p:spPr/>
        <p:txBody>
          <a:bodyPr/>
          <a:lstStyle>
            <a:lvl1pPr>
              <a:defRPr>
                <a:solidFill>
                  <a:schemeClr val="tx2"/>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CA8D9AD5-F248-4919-864A-CFD76CC027D6}"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198659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34112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7888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1200" cap="all" spc="0" normalizeH="0" baseline="0" noProof="0">
              <a:ln>
                <a:noFill/>
              </a:ln>
              <a:solidFill>
                <a:srgbClr val="E5E8E8"/>
              </a:solidFill>
              <a:effectLst/>
              <a:uLnTx/>
              <a:uFillTx/>
              <a:latin typeface="Corbel"/>
              <a:ea typeface="+mn-ea"/>
              <a:cs typeface="+mn-cs"/>
            </a:endParaRP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D7D43D-6574-4C7B-808D-C6C12215A4D4}" type="datetimeFigureOut">
              <a:rPr kumimoji="0" lang="en-US"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3/22/2017</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0ECE5F2-81AA-4605-B028-6FBA391056AF}" type="slidenum">
              <a:rPr kumimoji="0" sz="1100" b="0" i="0" u="none" strike="noStrike" kern="1200" cap="none" spc="0" normalizeH="0" baseline="0" noProof="0">
                <a:ln>
                  <a:noFill/>
                </a:ln>
                <a:solidFill>
                  <a:srgbClr val="E5E8E8"/>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100" b="0" i="0" u="none" strike="noStrike" kern="1200" cap="none" spc="0" normalizeH="0" baseline="0" noProof="0">
              <a:ln>
                <a:noFill/>
              </a:ln>
              <a:solidFill>
                <a:srgbClr val="E5E8E8"/>
              </a:solidFill>
              <a:effectLst/>
              <a:uLnTx/>
              <a:uFillTx/>
              <a:latin typeface="Corbel"/>
              <a:ea typeface="+mn-ea"/>
              <a:cs typeface="+mn-cs"/>
            </a:endParaRPr>
          </a:p>
        </p:txBody>
      </p:sp>
    </p:spTree>
    <p:extLst>
      <p:ext uri="{BB962C8B-B14F-4D97-AF65-F5344CB8AC3E}">
        <p14:creationId xmlns:p14="http://schemas.microsoft.com/office/powerpoint/2010/main" val="2086305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bwMode="ltGray">
          <a:xfrm>
            <a:off x="1587" y="6583680"/>
            <a:ext cx="12188826" cy="2743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R="0" lvl="0" indent="0" algn="ctr" fontAlgn="auto">
              <a:lnSpc>
                <a:spcPct val="100000"/>
              </a:lnSpc>
              <a:spcBef>
                <a:spcPts val="0"/>
              </a:spcBef>
              <a:spcAft>
                <a:spcPts val="0"/>
              </a:spcAft>
              <a:buClrTx/>
              <a:buSzTx/>
              <a:buFontTx/>
              <a:buNone/>
              <a:tabLst/>
            </a:pPr>
            <a:endParaRPr kumimoji="0" b="0" i="0" u="none" strike="noStrike" kern="0" cap="none" spc="0" normalizeH="0" baseline="0">
              <a:ln>
                <a:noFill/>
              </a:ln>
              <a:solidFill>
                <a:prstClr val="white"/>
              </a:solidFill>
              <a:effectLst/>
              <a:uLnTx/>
              <a:uFillTx/>
              <a:latin typeface="Euphemia"/>
            </a:endParaRPr>
          </a:p>
        </p:txBody>
      </p:sp>
      <p:sp>
        <p:nvSpPr>
          <p:cNvPr id="8" name="Rectangle 7"/>
          <p:cNvSpPr/>
          <p:nvPr/>
        </p:nvSpPr>
        <p:spPr bwMode="white">
          <a:xfrm>
            <a:off x="1587" y="6583680"/>
            <a:ext cx="12188826" cy="457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341120" y="467360"/>
            <a:ext cx="9509760" cy="1233424"/>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341120" y="1901952"/>
            <a:ext cx="9509760" cy="412762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341120" y="6601968"/>
            <a:ext cx="7159752" cy="237744"/>
          </a:xfrm>
          <a:prstGeom prst="rect">
            <a:avLst/>
          </a:prstGeom>
        </p:spPr>
        <p:txBody>
          <a:bodyPr vert="horz" lIns="91440" tIns="45720" rIns="91440" bIns="45720" rtlCol="0" anchor="ctr"/>
          <a:lstStyle>
            <a:lvl1pPr algn="l">
              <a:defRPr sz="1100" cap="all" baseline="0">
                <a:solidFill>
                  <a:schemeClr val="bg2"/>
                </a:solidFill>
              </a:defRPr>
            </a:lvl1pPr>
          </a:lstStyle>
          <a:p>
            <a:endParaRPr lang="en-US" dirty="0"/>
          </a:p>
        </p:txBody>
      </p:sp>
      <p:sp>
        <p:nvSpPr>
          <p:cNvPr id="4" name="Date Placeholder 3"/>
          <p:cNvSpPr>
            <a:spLocks noGrp="1"/>
          </p:cNvSpPr>
          <p:nvPr>
            <p:ph type="dt" sz="half" idx="2"/>
          </p:nvPr>
        </p:nvSpPr>
        <p:spPr>
          <a:xfrm>
            <a:off x="8875776" y="6601968"/>
            <a:ext cx="960120" cy="237744"/>
          </a:xfrm>
          <a:prstGeom prst="rect">
            <a:avLst/>
          </a:prstGeom>
        </p:spPr>
        <p:txBody>
          <a:bodyPr vert="horz" lIns="91440" tIns="45720" rIns="91440" bIns="45720" rtlCol="0" anchor="ctr"/>
          <a:lstStyle>
            <a:lvl1pPr algn="r">
              <a:defRPr sz="1100">
                <a:solidFill>
                  <a:schemeClr val="bg2"/>
                </a:solidFill>
              </a:defRPr>
            </a:lvl1pPr>
          </a:lstStyle>
          <a:p>
            <a:fld id="{9E583DDF-CA54-461A-A486-592D2374C532}" type="datetimeFigureOut">
              <a:rPr lang="en-US" smtClean="0"/>
              <a:pPr/>
              <a:t>3/22/2017</a:t>
            </a:fld>
            <a:endParaRPr lang="en-US" dirty="0"/>
          </a:p>
        </p:txBody>
      </p:sp>
      <p:sp>
        <p:nvSpPr>
          <p:cNvPr id="6" name="Slide Number Placeholder 5"/>
          <p:cNvSpPr>
            <a:spLocks noGrp="1"/>
          </p:cNvSpPr>
          <p:nvPr>
            <p:ph type="sldNum" sz="quarter" idx="4"/>
          </p:nvPr>
        </p:nvSpPr>
        <p:spPr>
          <a:xfrm>
            <a:off x="10210800" y="6601968"/>
            <a:ext cx="640080" cy="237744"/>
          </a:xfrm>
          <a:prstGeom prst="rect">
            <a:avLst/>
          </a:prstGeom>
        </p:spPr>
        <p:txBody>
          <a:bodyPr vert="horz" lIns="91440" tIns="45720" rIns="91440" bIns="45720" rtlCol="0" anchor="ctr"/>
          <a:lstStyle>
            <a:lvl1pPr algn="r">
              <a:defRPr sz="1100">
                <a:solidFill>
                  <a:schemeClr val="bg2"/>
                </a:solidFill>
              </a:defRPr>
            </a:lvl1pPr>
          </a:lstStyle>
          <a:p>
            <a:fld id="{CA8D9AD5-F248-4919-864A-CFD76CC027D6}" type="slidenum">
              <a:rPr lang="en-US" smtClean="0"/>
              <a:pPr/>
              <a:t>‹#›</a:t>
            </a:fld>
            <a:endParaRPr lang="en-US" dirty="0"/>
          </a:p>
        </p:txBody>
      </p:sp>
    </p:spTree>
    <p:extLst>
      <p:ext uri="{BB962C8B-B14F-4D97-AF65-F5344CB8AC3E}">
        <p14:creationId xmlns:p14="http://schemas.microsoft.com/office/powerpoint/2010/main" val="11467873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sz="2000" kern="1200">
          <a:solidFill>
            <a:schemeClr val="tx2"/>
          </a:solidFill>
          <a:latin typeface="+mn-lt"/>
          <a:ea typeface="+mn-ea"/>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sz="1800" kern="1200">
          <a:solidFill>
            <a:schemeClr val="tx2"/>
          </a:solidFill>
          <a:latin typeface="+mn-lt"/>
          <a:ea typeface="+mn-ea"/>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sz="1600" kern="1200">
          <a:solidFill>
            <a:schemeClr val="tx2"/>
          </a:solidFill>
          <a:latin typeface="+mn-lt"/>
          <a:ea typeface="+mn-ea"/>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sz="1400" kern="1200">
          <a:solidFill>
            <a:schemeClr val="tx2"/>
          </a:solidFill>
          <a:latin typeface="+mn-lt"/>
          <a:ea typeface="+mn-ea"/>
          <a:cs typeface="+mn-cs"/>
        </a:defRPr>
      </a:lvl5pPr>
      <a:lvl6pPr marL="1874520" indent="-228600" algn="l" defTabSz="914400" rtl="0" eaLnBrk="1" latinLnBrk="0" hangingPunct="1">
        <a:lnSpc>
          <a:spcPct val="90000"/>
        </a:lnSpc>
        <a:spcBef>
          <a:spcPts val="800"/>
        </a:spcBef>
        <a:buSzPct val="80000"/>
        <a:buFont typeface="Wingdings" pitchFamily="2" charset="2"/>
        <a:buChar char="§"/>
        <a:defRPr sz="1400" kern="1200">
          <a:solidFill>
            <a:schemeClr val="tx2"/>
          </a:solidFill>
          <a:latin typeface="+mn-lt"/>
          <a:ea typeface="+mn-ea"/>
          <a:cs typeface="+mn-cs"/>
        </a:defRPr>
      </a:lvl6pPr>
      <a:lvl7pPr marL="219456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7pPr>
      <a:lvl8pPr marL="251460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8pPr>
      <a:lvl9pPr marL="2834640" indent="-228600" algn="l" defTabSz="914400" rtl="0" eaLnBrk="1" latinLnBrk="0" hangingPunct="1">
        <a:lnSpc>
          <a:spcPct val="90000"/>
        </a:lnSpc>
        <a:spcBef>
          <a:spcPts val="800"/>
        </a:spcBef>
        <a:buSzPct val="80000"/>
        <a:buFont typeface="Wingdings" pitchFamily="2" charset="2"/>
        <a:buChar char="§"/>
        <a:defRPr sz="1400" kern="1200" baseline="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60">
          <p15:clr>
            <a:srgbClr val="F26B43"/>
          </p15:clr>
        </p15:guide>
        <p15:guide id="2" pos="40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www.youtube.com/user/AllSeenAlliance"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e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DCF255</a:t>
            </a:r>
          </a:p>
        </p:txBody>
      </p:sp>
      <p:sp>
        <p:nvSpPr>
          <p:cNvPr id="4" name="Subtitle 3"/>
          <p:cNvSpPr>
            <a:spLocks noGrp="1"/>
          </p:cNvSpPr>
          <p:nvPr>
            <p:ph type="subTitle" idx="1"/>
          </p:nvPr>
        </p:nvSpPr>
        <p:spPr/>
        <p:txBody>
          <a:bodyPr/>
          <a:lstStyle/>
          <a:p>
            <a:r>
              <a:rPr lang="en-US" dirty="0"/>
              <a:t>Lecture 10 |  The Internet of Things (</a:t>
            </a:r>
            <a:r>
              <a:rPr lang="en-US" dirty="0" err="1"/>
              <a:t>IoT</a:t>
            </a:r>
            <a:r>
              <a:rPr lang="en-US" dirty="0"/>
              <a:t>)</a:t>
            </a:r>
          </a:p>
        </p:txBody>
      </p:sp>
    </p:spTree>
    <p:extLst>
      <p:ext uri="{BB962C8B-B14F-4D97-AF65-F5344CB8AC3E}">
        <p14:creationId xmlns:p14="http://schemas.microsoft.com/office/powerpoint/2010/main" val="255908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lstStyle/>
          <a:p>
            <a:r>
              <a:rPr lang="en-CA" dirty="0"/>
              <a:t>To protect yourself:</a:t>
            </a:r>
          </a:p>
        </p:txBody>
      </p:sp>
      <p:pic>
        <p:nvPicPr>
          <p:cNvPr id="5" name="Picture 4"/>
          <p:cNvPicPr>
            <a:picLocks noChangeAspect="1"/>
          </p:cNvPicPr>
          <p:nvPr/>
        </p:nvPicPr>
        <p:blipFill>
          <a:blip r:embed="rId3"/>
          <a:stretch>
            <a:fillRect/>
          </a:stretch>
        </p:blipFill>
        <p:spPr>
          <a:xfrm>
            <a:off x="7911906" y="913384"/>
            <a:ext cx="3179428" cy="4777583"/>
          </a:xfrm>
          <a:prstGeom prst="rect">
            <a:avLst/>
          </a:prstGeom>
        </p:spPr>
      </p:pic>
      <p:sp>
        <p:nvSpPr>
          <p:cNvPr id="9" name="Content Placeholder 8"/>
          <p:cNvSpPr>
            <a:spLocks noGrp="1"/>
          </p:cNvSpPr>
          <p:nvPr>
            <p:ph idx="1"/>
          </p:nvPr>
        </p:nvSpPr>
        <p:spPr>
          <a:xfrm>
            <a:off x="1252220" y="1360085"/>
            <a:ext cx="6058747" cy="4127627"/>
          </a:xfrm>
        </p:spPr>
        <p:txBody>
          <a:bodyPr>
            <a:normAutofit lnSpcReduction="10000"/>
          </a:bodyPr>
          <a:lstStyle/>
          <a:p>
            <a:pPr lvl="0"/>
            <a:r>
              <a:rPr lang="en-US" sz="2400" dirty="0">
                <a:cs typeface="Cordia New" panose="020B0304020202020204" pitchFamily="34" charset="-34"/>
              </a:rPr>
              <a:t>Install and keep up to date antivirus and anti-phishing.</a:t>
            </a:r>
            <a:br>
              <a:rPr lang="en-US" sz="2400" dirty="0">
                <a:cs typeface="Cordia New" panose="020B0304020202020204" pitchFamily="34" charset="-34"/>
              </a:rPr>
            </a:br>
            <a:endParaRPr lang="en-CA" sz="2400" dirty="0">
              <a:cs typeface="Cordia New" panose="020B0304020202020204" pitchFamily="34" charset="-34"/>
            </a:endParaRPr>
          </a:p>
          <a:p>
            <a:pPr lvl="0"/>
            <a:r>
              <a:rPr lang="en-US" sz="2400" dirty="0">
                <a:cs typeface="Cordia New" panose="020B0304020202020204" pitchFamily="34" charset="-34"/>
              </a:rPr>
              <a:t>Don’t open any email attachment unless you checked the source, even if the email is sent from one of your contacts.</a:t>
            </a:r>
            <a:br>
              <a:rPr lang="en-US" sz="2400" dirty="0">
                <a:cs typeface="Cordia New" panose="020B0304020202020204" pitchFamily="34" charset="-34"/>
              </a:rPr>
            </a:br>
            <a:endParaRPr lang="en-US" sz="2400" dirty="0">
              <a:cs typeface="Cordia New" panose="020B0304020202020204" pitchFamily="34" charset="-34"/>
            </a:endParaRPr>
          </a:p>
          <a:p>
            <a:pPr lvl="0"/>
            <a:r>
              <a:rPr lang="en-US" sz="2400" dirty="0">
                <a:cs typeface="Cordia New" panose="020B0304020202020204" pitchFamily="34" charset="-34"/>
              </a:rPr>
              <a:t> Never comparison shop using a search engine.</a:t>
            </a:r>
            <a:br>
              <a:rPr lang="en-US" sz="2400" dirty="0">
                <a:cs typeface="Cordia New" panose="020B0304020202020204" pitchFamily="34" charset="-34"/>
              </a:rPr>
            </a:br>
            <a:endParaRPr lang="en-CA" sz="2400" dirty="0">
              <a:cs typeface="Cordia New" panose="020B0304020202020204" pitchFamily="34" charset="-34"/>
            </a:endParaRPr>
          </a:p>
          <a:p>
            <a:pPr lvl="0"/>
            <a:r>
              <a:rPr lang="en-US" sz="2400" dirty="0">
                <a:cs typeface="Cordia New" panose="020B0304020202020204" pitchFamily="34" charset="-34"/>
              </a:rPr>
              <a:t>Never buy goods from an unknown retailer</a:t>
            </a:r>
            <a:endParaRPr lang="en-CA" sz="2400" dirty="0">
              <a:cs typeface="Cordia New" panose="020B0304020202020204" pitchFamily="34" charset="-34"/>
            </a:endParaRPr>
          </a:p>
        </p:txBody>
      </p:sp>
    </p:spTree>
    <p:extLst>
      <p:ext uri="{BB962C8B-B14F-4D97-AF65-F5344CB8AC3E}">
        <p14:creationId xmlns:p14="http://schemas.microsoft.com/office/powerpoint/2010/main" val="415938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b="1" dirty="0"/>
              <a:t>Smart Homes</a:t>
            </a:r>
            <a:endParaRPr lang="en-US" dirty="0"/>
          </a:p>
        </p:txBody>
      </p:sp>
      <p:sp>
        <p:nvSpPr>
          <p:cNvPr id="3" name="Content Placeholder 2"/>
          <p:cNvSpPr>
            <a:spLocks noGrp="1"/>
          </p:cNvSpPr>
          <p:nvPr>
            <p:ph type="body" idx="1"/>
          </p:nvPr>
        </p:nvSpPr>
        <p:spPr/>
        <p:txBody>
          <a:bodyPr/>
          <a:lstStyle/>
          <a:p>
            <a:pPr lvl="0"/>
            <a:r>
              <a:rPr lang="en-US" dirty="0"/>
              <a:t>Advantages and Disadvantages</a:t>
            </a:r>
          </a:p>
        </p:txBody>
      </p:sp>
    </p:spTree>
    <p:extLst>
      <p:ext uri="{BB962C8B-B14F-4D97-AF65-F5344CB8AC3E}">
        <p14:creationId xmlns:p14="http://schemas.microsoft.com/office/powerpoint/2010/main" val="4189713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13133"/>
            <a:ext cx="9509760" cy="1233424"/>
          </a:xfrm>
        </p:spPr>
        <p:txBody>
          <a:bodyPr>
            <a:normAutofit/>
          </a:bodyPr>
          <a:lstStyle/>
          <a:p>
            <a:r>
              <a:rPr lang="en-CA" sz="3800" dirty="0"/>
              <a:t>Smart Homes</a:t>
            </a:r>
            <a:endParaRPr lang="en-US" dirty="0"/>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619003" y="1511073"/>
            <a:ext cx="5476997" cy="4893647"/>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Laptops, smart phones and tables all communicate today using Wi-Fi</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CA" sz="2400" dirty="0">
              <a:solidFill>
                <a:srgbClr val="404040"/>
              </a:solidFill>
              <a:latin typeface="Corbe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The next step is for these connected devices  to use sensors and communicate with each other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CA" sz="2400" dirty="0">
              <a:solidFill>
                <a:srgbClr val="404040"/>
              </a:solidFill>
              <a:latin typeface="Corbe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Low power of the ARM processor will increase usage of </a:t>
            </a:r>
            <a:r>
              <a:rPr kumimoji="0" lang="en-CA" sz="2400" b="0" i="0" u="none" strike="noStrike" kern="1200" cap="none" spc="0" normalizeH="0" baseline="0" noProof="0" dirty="0" err="1">
                <a:ln>
                  <a:noFill/>
                </a:ln>
                <a:solidFill>
                  <a:srgbClr val="404040"/>
                </a:solidFill>
                <a:effectLst/>
                <a:uLnTx/>
                <a:uFillTx/>
                <a:latin typeface="Corbel"/>
                <a:ea typeface="+mn-ea"/>
                <a:cs typeface="+mn-cs"/>
              </a:rPr>
              <a:t>IoT</a:t>
            </a:r>
            <a:r>
              <a:rPr kumimoji="0" lang="en-CA" sz="2400" b="0" i="0" u="none" strike="noStrike" kern="1200" cap="none" spc="0" normalizeH="0" baseline="0" noProof="0" dirty="0">
                <a:ln>
                  <a:noFill/>
                </a:ln>
                <a:solidFill>
                  <a:srgbClr val="404040"/>
                </a:solidFill>
                <a:effectLst/>
                <a:uLnTx/>
                <a:uFillTx/>
                <a:latin typeface="Corbel"/>
                <a:ea typeface="+mn-ea"/>
                <a:cs typeface="+mn-cs"/>
              </a:rPr>
              <a:t> devices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CA" sz="2400" dirty="0">
              <a:solidFill>
                <a:srgbClr val="404040"/>
              </a:solidFill>
              <a:latin typeface="Corbe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Nest thermostat and LG Electronics have Internet enabled devices controlled by mobile app</a:t>
            </a:r>
          </a:p>
        </p:txBody>
      </p:sp>
      <p:pic>
        <p:nvPicPr>
          <p:cNvPr id="5" name="Picture 4"/>
          <p:cNvPicPr>
            <a:picLocks noChangeAspect="1"/>
          </p:cNvPicPr>
          <p:nvPr/>
        </p:nvPicPr>
        <p:blipFill>
          <a:blip r:embed="rId3"/>
          <a:stretch>
            <a:fillRect/>
          </a:stretch>
        </p:blipFill>
        <p:spPr>
          <a:xfrm>
            <a:off x="6648783" y="1511073"/>
            <a:ext cx="5202433" cy="3864664"/>
          </a:xfrm>
          <a:prstGeom prst="rect">
            <a:avLst/>
          </a:prstGeom>
        </p:spPr>
      </p:pic>
    </p:spTree>
    <p:extLst>
      <p:ext uri="{BB962C8B-B14F-4D97-AF65-F5344CB8AC3E}">
        <p14:creationId xmlns:p14="http://schemas.microsoft.com/office/powerpoint/2010/main" val="1931698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13133"/>
            <a:ext cx="9509760" cy="1233424"/>
          </a:xfrm>
        </p:spPr>
        <p:txBody>
          <a:bodyPr>
            <a:normAutofit/>
          </a:bodyPr>
          <a:lstStyle/>
          <a:p>
            <a:r>
              <a:rPr lang="en-US" dirty="0"/>
              <a:t>Advantages of Smart Home</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398870" y="1309746"/>
            <a:ext cx="5476997" cy="4154984"/>
          </a:xfrm>
          <a:prstGeom prst="rect">
            <a:avLst/>
          </a:prstGeom>
          <a:noFill/>
        </p:spPr>
        <p:txBody>
          <a:bodyPr wrap="square" rtlCol="0">
            <a:spAutoFit/>
          </a:bodyPr>
          <a:lstStyle/>
          <a:p>
            <a:pPr lvl="0">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Out-Patient health monitoring</a:t>
            </a:r>
            <a:br>
              <a:rPr lang="en-CA" sz="2400" dirty="0">
                <a:solidFill>
                  <a:srgbClr val="404040"/>
                </a:solidFill>
              </a:rPr>
            </a:b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Efficient use of electricity</a:t>
            </a:r>
            <a:br>
              <a:rPr lang="en-CA" sz="2400" dirty="0">
                <a:solidFill>
                  <a:srgbClr val="404040"/>
                </a:solidFill>
              </a:rPr>
            </a:b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Shopping convenience</a:t>
            </a:r>
            <a:br>
              <a:rPr lang="en-CA" sz="2400" dirty="0">
                <a:solidFill>
                  <a:srgbClr val="404040"/>
                </a:solidFill>
              </a:rPr>
            </a:b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Enhanced quality of life</a:t>
            </a:r>
          </a:p>
          <a:p>
            <a:pPr lvl="1">
              <a:defRPr/>
            </a:pPr>
            <a:endParaRPr lang="en-CA" sz="2400" dirty="0">
              <a:solidFill>
                <a:srgbClr val="404040"/>
              </a:solidFill>
            </a:endParaRPr>
          </a:p>
          <a:p>
            <a:pPr marL="342900" lvl="0" indent="-342900">
              <a:buFont typeface="Arial" panose="020B0604020202020204" pitchFamily="34" charset="0"/>
              <a:buChar char="•"/>
              <a:defRPr/>
            </a:pPr>
            <a:endParaRPr lang="en-CA" sz="2400" dirty="0">
              <a:solidFill>
                <a:srgbClr val="404040"/>
              </a:solidFil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7" name="Picture 6"/>
          <p:cNvPicPr>
            <a:picLocks noChangeAspect="1"/>
          </p:cNvPicPr>
          <p:nvPr/>
        </p:nvPicPr>
        <p:blipFill>
          <a:blip r:embed="rId3"/>
          <a:stretch>
            <a:fillRect/>
          </a:stretch>
        </p:blipFill>
        <p:spPr>
          <a:xfrm>
            <a:off x="5875867" y="1911065"/>
            <a:ext cx="5229936" cy="3486624"/>
          </a:xfrm>
          <a:prstGeom prst="rect">
            <a:avLst/>
          </a:prstGeom>
        </p:spPr>
      </p:pic>
    </p:spTree>
    <p:extLst>
      <p:ext uri="{BB962C8B-B14F-4D97-AF65-F5344CB8AC3E}">
        <p14:creationId xmlns:p14="http://schemas.microsoft.com/office/powerpoint/2010/main" val="90744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13133"/>
            <a:ext cx="9509760" cy="1233424"/>
          </a:xfrm>
        </p:spPr>
        <p:txBody>
          <a:bodyPr>
            <a:normAutofit/>
          </a:bodyPr>
          <a:lstStyle/>
          <a:p>
            <a:r>
              <a:rPr lang="en-US" dirty="0"/>
              <a:t>Disadvantages of Smart Home</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398870" y="1309746"/>
            <a:ext cx="5476997" cy="5632311"/>
          </a:xfrm>
          <a:prstGeom prst="rect">
            <a:avLst/>
          </a:prstGeom>
          <a:noFill/>
        </p:spPr>
        <p:txBody>
          <a:bodyPr wrap="square" rtlCol="0">
            <a:spAutoFit/>
          </a:bodyPr>
          <a:lstStyle/>
          <a:p>
            <a:pPr lvl="0">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Do you want the utility company controlling devices in your home in order to save energy?</a:t>
            </a:r>
          </a:p>
          <a:p>
            <a:pPr marL="800100" lvl="1" indent="-342900">
              <a:buFont typeface="Arial" panose="020B0604020202020204" pitchFamily="34" charset="0"/>
              <a:buChar char="•"/>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Do you want your local supermarket monitoring your fridge to create a shopping list?</a:t>
            </a:r>
          </a:p>
          <a:p>
            <a:pPr marL="800100" lvl="1" indent="-342900">
              <a:buFont typeface="Arial" panose="020B0604020202020204" pitchFamily="34" charset="0"/>
              <a:buChar char="•"/>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 How much of your personal privacy are you prepared to give up for convenience?  </a:t>
            </a:r>
          </a:p>
          <a:p>
            <a:pPr marL="800100" lvl="1" indent="-342900">
              <a:buFont typeface="Arial" panose="020B0604020202020204" pitchFamily="34" charset="0"/>
              <a:buChar char="•"/>
              <a:defRPr/>
            </a:pPr>
            <a:r>
              <a:rPr lang="en-CA" sz="2400" dirty="0">
                <a:solidFill>
                  <a:srgbClr val="404040"/>
                </a:solidFill>
              </a:rPr>
              <a:t>Issues to be resolved!</a:t>
            </a:r>
          </a:p>
          <a:p>
            <a:pPr marL="342900" lvl="0" indent="-342900">
              <a:buFont typeface="Arial" panose="020B0604020202020204" pitchFamily="34" charset="0"/>
              <a:buChar char="•"/>
              <a:defRPr/>
            </a:pPr>
            <a:endParaRPr lang="en-CA" sz="2400" dirty="0">
              <a:solidFill>
                <a:srgbClr val="404040"/>
              </a:solidFil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5753746" y="1992573"/>
            <a:ext cx="6006363" cy="3424407"/>
          </a:xfrm>
          <a:prstGeom prst="rect">
            <a:avLst/>
          </a:prstGeom>
        </p:spPr>
      </p:pic>
    </p:spTree>
    <p:extLst>
      <p:ext uri="{BB962C8B-B14F-4D97-AF65-F5344CB8AC3E}">
        <p14:creationId xmlns:p14="http://schemas.microsoft.com/office/powerpoint/2010/main" val="3824148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13133"/>
            <a:ext cx="9509760" cy="1233424"/>
          </a:xfrm>
        </p:spPr>
        <p:txBody>
          <a:bodyPr>
            <a:normAutofit/>
          </a:bodyPr>
          <a:lstStyle/>
          <a:p>
            <a:r>
              <a:rPr lang="en-US" dirty="0"/>
              <a:t>Disadvantages of Smart Home</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398870" y="1309746"/>
            <a:ext cx="5476997" cy="5262979"/>
          </a:xfrm>
          <a:prstGeom prst="rect">
            <a:avLst/>
          </a:prstGeom>
          <a:noFill/>
        </p:spPr>
        <p:txBody>
          <a:bodyPr wrap="square" rtlCol="0">
            <a:spAutoFit/>
          </a:bodyPr>
          <a:lstStyle/>
          <a:p>
            <a:pPr lvl="0">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Smart devices know a lot about you and your environment</a:t>
            </a:r>
            <a:br>
              <a:rPr lang="en-CA" sz="2400" dirty="0">
                <a:solidFill>
                  <a:srgbClr val="404040"/>
                </a:solidFill>
              </a:rPr>
            </a:b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Information could be misused by criminals if hack the </a:t>
            </a:r>
            <a:r>
              <a:rPr lang="en-CA" sz="2400" dirty="0" err="1">
                <a:solidFill>
                  <a:srgbClr val="404040"/>
                </a:solidFill>
              </a:rPr>
              <a:t>IoT</a:t>
            </a:r>
            <a:r>
              <a:rPr lang="en-CA" sz="2400" dirty="0">
                <a:solidFill>
                  <a:srgbClr val="404040"/>
                </a:solidFill>
              </a:rPr>
              <a:t> device</a:t>
            </a:r>
          </a:p>
          <a:p>
            <a:pPr marL="1257300" lvl="2" indent="-342900">
              <a:buFont typeface="Arial" panose="020B0604020202020204" pitchFamily="34" charset="0"/>
              <a:buChar char="•"/>
              <a:defRPr/>
            </a:pPr>
            <a:r>
              <a:rPr lang="en-CA" sz="2400" dirty="0">
                <a:solidFill>
                  <a:srgbClr val="404040"/>
                </a:solidFill>
              </a:rPr>
              <a:t>Ransomware –e.g. locking you out of your house, turning off your TV, until you pay a fee</a:t>
            </a:r>
          </a:p>
          <a:p>
            <a:pPr marL="1257300" lvl="2" indent="-342900">
              <a:buFont typeface="Arial" panose="020B0604020202020204" pitchFamily="34" charset="0"/>
              <a:buChar char="•"/>
              <a:defRPr/>
            </a:pPr>
            <a:r>
              <a:rPr lang="en-CA" sz="2400" dirty="0">
                <a:solidFill>
                  <a:srgbClr val="404040"/>
                </a:solidFill>
              </a:rPr>
              <a:t>Knowing when you are not home in order to rob you</a:t>
            </a:r>
          </a:p>
          <a:p>
            <a:pPr marL="1257300" lvl="2" indent="-342900">
              <a:buFont typeface="Arial" panose="020B0604020202020204" pitchFamily="34" charset="0"/>
              <a:buChar char="•"/>
              <a:defRPr/>
            </a:pPr>
            <a:r>
              <a:rPr lang="en-CA" sz="2400" dirty="0">
                <a:solidFill>
                  <a:srgbClr val="404040"/>
                </a:solidFill>
              </a:rPr>
              <a:t>Turn on cameras and sensors in order to spy on you</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5753746" y="1992573"/>
            <a:ext cx="6006363" cy="3424407"/>
          </a:xfrm>
          <a:prstGeom prst="rect">
            <a:avLst/>
          </a:prstGeom>
        </p:spPr>
      </p:pic>
    </p:spTree>
    <p:extLst>
      <p:ext uri="{BB962C8B-B14F-4D97-AF65-F5344CB8AC3E}">
        <p14:creationId xmlns:p14="http://schemas.microsoft.com/office/powerpoint/2010/main" val="49672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Robots and Driver-Less Cars</a:t>
            </a:r>
          </a:p>
        </p:txBody>
      </p:sp>
      <p:sp>
        <p:nvSpPr>
          <p:cNvPr id="3" name="Content Placeholder 2"/>
          <p:cNvSpPr>
            <a:spLocks noGrp="1"/>
          </p:cNvSpPr>
          <p:nvPr>
            <p:ph type="body" idx="1"/>
          </p:nvPr>
        </p:nvSpPr>
        <p:spPr>
          <a:xfrm>
            <a:off x="1522413" y="3809999"/>
            <a:ext cx="9144000" cy="2195015"/>
          </a:xfrm>
        </p:spPr>
        <p:txBody>
          <a:bodyPr>
            <a:normAutofit/>
          </a:bodyPr>
          <a:lstStyle/>
          <a:p>
            <a:pPr lvl="0"/>
            <a:r>
              <a:rPr lang="en-US" dirty="0"/>
              <a:t>Advantage\Disadvantages</a:t>
            </a:r>
            <a:br>
              <a:rPr lang="en-US" dirty="0"/>
            </a:br>
            <a:r>
              <a:rPr lang="en-US" dirty="0"/>
              <a:t>Current and Future Issues</a:t>
            </a:r>
            <a:br>
              <a:rPr lang="en-US" dirty="0"/>
            </a:br>
            <a:r>
              <a:rPr lang="en-US" dirty="0"/>
              <a:t>3 Rules of Robotics –Isaac Asimov</a:t>
            </a:r>
            <a:br>
              <a:rPr lang="en-US" dirty="0"/>
            </a:br>
            <a:r>
              <a:rPr lang="en-US" dirty="0"/>
              <a:t>How to Protect Yourself with </a:t>
            </a:r>
            <a:r>
              <a:rPr lang="en-US" dirty="0" err="1"/>
              <a:t>IoT</a:t>
            </a:r>
            <a:endParaRPr lang="en-US" dirty="0"/>
          </a:p>
        </p:txBody>
      </p:sp>
    </p:spTree>
    <p:extLst>
      <p:ext uri="{BB962C8B-B14F-4D97-AF65-F5344CB8AC3E}">
        <p14:creationId xmlns:p14="http://schemas.microsoft.com/office/powerpoint/2010/main" val="44960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205231"/>
            <a:ext cx="9509760" cy="1233424"/>
          </a:xfrm>
        </p:spPr>
        <p:txBody>
          <a:bodyPr>
            <a:normAutofit/>
          </a:bodyPr>
          <a:lstStyle/>
          <a:p>
            <a:r>
              <a:rPr lang="en-US" dirty="0"/>
              <a:t>Robots and Driver-Less Cars</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535347" y="1225689"/>
            <a:ext cx="5476997" cy="5632311"/>
          </a:xfrm>
          <a:prstGeom prst="rect">
            <a:avLst/>
          </a:prstGeom>
          <a:noFill/>
        </p:spPr>
        <p:txBody>
          <a:bodyPr wrap="square" rtlCol="0">
            <a:spAutoFit/>
          </a:bodyPr>
          <a:lstStyle/>
          <a:p>
            <a:pPr marL="342900" lvl="0" indent="-342900">
              <a:buFont typeface="Arial" panose="020B0604020202020204" pitchFamily="34" charset="0"/>
              <a:buChar char="•"/>
              <a:defRPr/>
            </a:pPr>
            <a:r>
              <a:rPr lang="en-CA" sz="2400" dirty="0">
                <a:solidFill>
                  <a:srgbClr val="404040"/>
                </a:solidFill>
              </a:rPr>
              <a:t> Expand the concept of smart home and Strategically installed RFID sensors and you can use robots to clean the house, set the table, provide security</a:t>
            </a:r>
            <a:br>
              <a:rPr lang="en-CA" sz="2400" dirty="0">
                <a:solidFill>
                  <a:srgbClr val="404040"/>
                </a:solidFill>
              </a:rPr>
            </a:br>
            <a:endParaRPr lang="en-CA" sz="2400" dirty="0">
              <a:solidFill>
                <a:srgbClr val="404040"/>
              </a:solidFill>
            </a:endParaRPr>
          </a:p>
          <a:p>
            <a:pPr marL="342900" lvl="0" indent="-342900">
              <a:buFont typeface="Arial" panose="020B0604020202020204" pitchFamily="34" charset="0"/>
              <a:buChar char="•"/>
              <a:defRPr/>
            </a:pPr>
            <a:r>
              <a:rPr lang="en-CA" sz="2400" dirty="0">
                <a:solidFill>
                  <a:srgbClr val="404040"/>
                </a:solidFill>
              </a:rPr>
              <a:t>Will be common by end of 2020’s</a:t>
            </a:r>
            <a:br>
              <a:rPr lang="en-CA" sz="2400" dirty="0">
                <a:solidFill>
                  <a:srgbClr val="404040"/>
                </a:solidFill>
              </a:rPr>
            </a:br>
            <a:endParaRPr lang="en-CA" sz="2400" dirty="0">
              <a:solidFill>
                <a:srgbClr val="404040"/>
              </a:solidFill>
            </a:endParaRPr>
          </a:p>
          <a:p>
            <a:pPr marL="342900" lvl="0" indent="-342900">
              <a:buFont typeface="Arial" panose="020B0604020202020204" pitchFamily="34" charset="0"/>
              <a:buChar char="•"/>
              <a:defRPr/>
            </a:pPr>
            <a:r>
              <a:rPr lang="en-CA" sz="2400" dirty="0">
                <a:solidFill>
                  <a:srgbClr val="404040"/>
                </a:solidFill>
              </a:rPr>
              <a:t>Expand the concept of smart home to the neighbourhood and driver-less cars can operate (transportation robot)</a:t>
            </a:r>
            <a:br>
              <a:rPr lang="en-CA" sz="2400" dirty="0">
                <a:solidFill>
                  <a:srgbClr val="404040"/>
                </a:solidFill>
              </a:rPr>
            </a:br>
            <a:endParaRPr lang="en-CA" sz="2400" dirty="0">
              <a:solidFill>
                <a:srgbClr val="404040"/>
              </a:solidFill>
            </a:endParaRPr>
          </a:p>
          <a:p>
            <a:pPr marL="342900" lvl="0" indent="-342900">
              <a:buFont typeface="Arial" panose="020B0604020202020204" pitchFamily="34" charset="0"/>
              <a:buChar char="•"/>
              <a:defRPr/>
            </a:pPr>
            <a:r>
              <a:rPr lang="en-CA" sz="2400" dirty="0">
                <a:solidFill>
                  <a:srgbClr val="404040"/>
                </a:solidFill>
              </a:rPr>
              <a:t>Available now by Uber and </a:t>
            </a:r>
            <a:r>
              <a:rPr lang="en-CA" sz="2400" dirty="0" err="1">
                <a:solidFill>
                  <a:srgbClr val="404040"/>
                </a:solidFill>
              </a:rPr>
              <a:t>Telsa</a:t>
            </a:r>
            <a:r>
              <a:rPr lang="en-CA" sz="2400" dirty="0">
                <a:solidFill>
                  <a:srgbClr val="404040"/>
                </a:solidFill>
              </a:rPr>
              <a:t>, but fully automated driver-less cars will not be common until 2040</a:t>
            </a:r>
          </a:p>
          <a:p>
            <a:pPr marR="0" lvl="0" algn="l" defTabSz="914400" rtl="0" eaLnBrk="1" fontAlgn="auto" latinLnBrk="0" hangingPunct="1">
              <a:lnSpc>
                <a:spcPct val="100000"/>
              </a:lnSpc>
              <a:spcBef>
                <a:spcPts val="0"/>
              </a:spcBef>
              <a:spcAft>
                <a:spcPts val="0"/>
              </a:spcAft>
              <a:buClrTx/>
              <a:buSzTx/>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10" name="Picture 9" descr="https://blog.allstate.com/wp-content/uploads/2015/10/Driverless-Car_Thinkstock.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73371" y="2140743"/>
            <a:ext cx="5108964" cy="3298706"/>
          </a:xfrm>
          <a:prstGeom prst="rect">
            <a:avLst/>
          </a:prstGeom>
          <a:noFill/>
          <a:ln>
            <a:noFill/>
          </a:ln>
        </p:spPr>
      </p:pic>
    </p:spTree>
    <p:extLst>
      <p:ext uri="{BB962C8B-B14F-4D97-AF65-F5344CB8AC3E}">
        <p14:creationId xmlns:p14="http://schemas.microsoft.com/office/powerpoint/2010/main" val="3353598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205231"/>
            <a:ext cx="9509760" cy="1233424"/>
          </a:xfrm>
        </p:spPr>
        <p:txBody>
          <a:bodyPr>
            <a:normAutofit/>
          </a:bodyPr>
          <a:lstStyle/>
          <a:p>
            <a:r>
              <a:rPr lang="en-US" dirty="0"/>
              <a:t>Advantages</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535347" y="1225689"/>
            <a:ext cx="5476997" cy="5262979"/>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Help the aging and visually impaired maintain independence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Makes travel time productive time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400" dirty="0">
                <a:solidFill>
                  <a:srgbClr val="404040"/>
                </a:solidFill>
                <a:latin typeface="Corbel"/>
              </a:rPr>
              <a:t>Reduce Accidents</a:t>
            </a: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400" dirty="0">
                <a:solidFill>
                  <a:srgbClr val="404040"/>
                </a:solidFill>
                <a:latin typeface="Corbel"/>
              </a:rPr>
              <a:t>Robots and Driver-Less Cars operate using sensors designed to detect objects such as walls, stairs, or other vehicles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Sen</a:t>
            </a:r>
            <a:r>
              <a:rPr lang="en-CA" sz="2400" dirty="0" err="1">
                <a:solidFill>
                  <a:srgbClr val="404040"/>
                </a:solidFill>
                <a:latin typeface="Corbel"/>
              </a:rPr>
              <a:t>sors</a:t>
            </a:r>
            <a:r>
              <a:rPr lang="en-CA" sz="2400" dirty="0">
                <a:solidFill>
                  <a:srgbClr val="404040"/>
                </a:solidFill>
                <a:latin typeface="Corbel"/>
              </a:rPr>
              <a:t> are combined with onboard cameras to help the robot interpret its surroundings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Software helps </a:t>
            </a:r>
            <a:r>
              <a:rPr lang="en-CA" sz="2400" dirty="0">
                <a:solidFill>
                  <a:srgbClr val="404040"/>
                </a:solidFill>
                <a:latin typeface="Corbel"/>
              </a:rPr>
              <a:t>understand present location and predict what will happen next</a:t>
            </a: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10" name="Picture 9" descr="https://blog.allstate.com/wp-content/uploads/2015/10/Driverless-Car_Thinkstock.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73371" y="2140743"/>
            <a:ext cx="5108964" cy="3298706"/>
          </a:xfrm>
          <a:prstGeom prst="rect">
            <a:avLst/>
          </a:prstGeom>
          <a:noFill/>
          <a:ln>
            <a:noFill/>
          </a:ln>
        </p:spPr>
      </p:pic>
    </p:spTree>
    <p:extLst>
      <p:ext uri="{BB962C8B-B14F-4D97-AF65-F5344CB8AC3E}">
        <p14:creationId xmlns:p14="http://schemas.microsoft.com/office/powerpoint/2010/main" val="4094211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205231"/>
            <a:ext cx="9509760" cy="1233424"/>
          </a:xfrm>
        </p:spPr>
        <p:txBody>
          <a:bodyPr>
            <a:normAutofit/>
          </a:bodyPr>
          <a:lstStyle/>
          <a:p>
            <a:r>
              <a:rPr lang="en-US" dirty="0"/>
              <a:t>Current and Future Issues</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535347" y="1225689"/>
            <a:ext cx="5938024" cy="4154984"/>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Smart systems are close to </a:t>
            </a:r>
            <a:r>
              <a:rPr lang="en-CA" sz="2400" dirty="0">
                <a:solidFill>
                  <a:srgbClr val="404040"/>
                </a:solidFill>
                <a:latin typeface="Corbel"/>
              </a:rPr>
              <a:t>out-</a:t>
            </a:r>
            <a:r>
              <a:rPr kumimoji="0" lang="en-CA" sz="2400" b="0" i="0" u="none" strike="noStrike" kern="1200" cap="none" spc="0" normalizeH="0" baseline="0" noProof="0" dirty="0">
                <a:ln>
                  <a:noFill/>
                </a:ln>
                <a:solidFill>
                  <a:srgbClr val="404040"/>
                </a:solidFill>
                <a:effectLst/>
                <a:uLnTx/>
                <a:uFillTx/>
                <a:latin typeface="Corbel"/>
                <a:ea typeface="+mn-ea"/>
                <a:cs typeface="+mn-cs"/>
              </a:rPr>
              <a:t>smarting humans</a:t>
            </a:r>
          </a:p>
          <a:p>
            <a:pPr marL="800100" lvl="1" indent="-342900">
              <a:buFont typeface="Arial" panose="020B0604020202020204" pitchFamily="34" charset="0"/>
              <a:buChar char="•"/>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Speed</a:t>
            </a:r>
          </a:p>
          <a:p>
            <a:pPr marL="800100" lvl="1" indent="-342900">
              <a:buFont typeface="Arial" panose="020B0604020202020204" pitchFamily="34" charset="0"/>
              <a:buChar char="•"/>
              <a:defRPr/>
            </a:pPr>
            <a:r>
              <a:rPr lang="en-CA" sz="2400" dirty="0">
                <a:solidFill>
                  <a:srgbClr val="404040"/>
                </a:solidFill>
                <a:latin typeface="Corbel"/>
              </a:rPr>
              <a:t>Perfect recall</a:t>
            </a:r>
          </a:p>
          <a:p>
            <a:pPr marL="800100" lvl="1" indent="-342900">
              <a:buFont typeface="Arial" panose="020B0604020202020204" pitchFamily="34" charset="0"/>
              <a:buChar char="•"/>
              <a:defRPr/>
            </a:pPr>
            <a:r>
              <a:rPr lang="en-CA" sz="2400" dirty="0">
                <a:solidFill>
                  <a:srgbClr val="404040"/>
                </a:solidFill>
                <a:latin typeface="Corbel"/>
              </a:rPr>
              <a:t>Objectivity</a:t>
            </a:r>
          </a:p>
          <a:p>
            <a:pPr marL="800100" lvl="1" indent="-342900">
              <a:buFont typeface="Arial" panose="020B0604020202020204" pitchFamily="34" charset="0"/>
              <a:buChar char="•"/>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Repeatability</a:t>
            </a:r>
          </a:p>
          <a:p>
            <a:pPr marL="342900" indent="-342900">
              <a:buFont typeface="Arial" panose="020B0604020202020204" pitchFamily="34" charset="0"/>
              <a:buChar char="•"/>
              <a:defRPr/>
            </a:pPr>
            <a:r>
              <a:rPr lang="en-CA" sz="2400" dirty="0">
                <a:solidFill>
                  <a:srgbClr val="404040"/>
                </a:solidFill>
                <a:latin typeface="Corbel"/>
              </a:rPr>
              <a:t>What will be the social impact?</a:t>
            </a:r>
          </a:p>
          <a:p>
            <a:pPr marL="342900" indent="-342900">
              <a:buFont typeface="Arial" panose="020B0604020202020204" pitchFamily="34" charset="0"/>
              <a:buChar char="•"/>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If a machine makes a decision and hurts a human</a:t>
            </a:r>
            <a:r>
              <a:rPr lang="en-CA" sz="2400" dirty="0">
                <a:solidFill>
                  <a:srgbClr val="404040"/>
                </a:solidFill>
                <a:latin typeface="Corbel"/>
              </a:rPr>
              <a:t>, who is at fault?</a:t>
            </a:r>
          </a:p>
          <a:p>
            <a:pPr marL="342900" indent="-342900">
              <a:buFont typeface="Arial" panose="020B0604020202020204" pitchFamily="34" charset="0"/>
              <a:buChar char="•"/>
              <a:defRPr/>
            </a:pPr>
            <a:r>
              <a:rPr kumimoji="0" lang="en-CA" sz="2400" b="0" i="0" u="none" strike="noStrike" kern="1200" cap="none" spc="0" normalizeH="0" baseline="0" noProof="0" dirty="0">
                <a:ln>
                  <a:noFill/>
                </a:ln>
                <a:solidFill>
                  <a:srgbClr val="404040"/>
                </a:solidFill>
                <a:effectLst/>
                <a:uLnTx/>
                <a:uFillTx/>
                <a:latin typeface="Corbel"/>
                <a:ea typeface="+mn-ea"/>
                <a:cs typeface="+mn-cs"/>
              </a:rPr>
              <a:t>Current le</a:t>
            </a:r>
            <a:r>
              <a:rPr lang="en-CA" sz="2400" dirty="0">
                <a:solidFill>
                  <a:srgbClr val="404040"/>
                </a:solidFill>
                <a:latin typeface="Corbel"/>
              </a:rPr>
              <a:t>gal system based on a legal entity, person, corporation being liable</a:t>
            </a: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10" name="Picture 9" descr="https://blog.allstate.com/wp-content/uploads/2015/10/Driverless-Car_Thinkstock.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73371" y="2140743"/>
            <a:ext cx="5108964" cy="3298706"/>
          </a:xfrm>
          <a:prstGeom prst="rect">
            <a:avLst/>
          </a:prstGeom>
          <a:noFill/>
          <a:ln>
            <a:noFill/>
          </a:ln>
        </p:spPr>
      </p:pic>
    </p:spTree>
    <p:extLst>
      <p:ext uri="{BB962C8B-B14F-4D97-AF65-F5344CB8AC3E}">
        <p14:creationId xmlns:p14="http://schemas.microsoft.com/office/powerpoint/2010/main" val="398771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a:xfrm>
            <a:off x="1341120" y="1901952"/>
            <a:ext cx="10250516" cy="4127627"/>
          </a:xfrm>
        </p:spPr>
        <p:txBody>
          <a:bodyPr>
            <a:normAutofit fontScale="40000" lnSpcReduction="20000"/>
          </a:bodyPr>
          <a:lstStyle/>
          <a:p>
            <a:r>
              <a:rPr lang="en-US" sz="5000" dirty="0"/>
              <a:t>The Internet</a:t>
            </a:r>
          </a:p>
          <a:p>
            <a:r>
              <a:rPr lang="en-US" sz="5000" dirty="0"/>
              <a:t>Electronic Communication</a:t>
            </a:r>
          </a:p>
          <a:p>
            <a:pPr lvl="1"/>
            <a:r>
              <a:rPr lang="en-US" sz="4800" dirty="0"/>
              <a:t>How to Protect Yourself</a:t>
            </a:r>
          </a:p>
          <a:p>
            <a:r>
              <a:rPr lang="en-US" sz="5000" dirty="0"/>
              <a:t>Smart Home</a:t>
            </a:r>
          </a:p>
          <a:p>
            <a:pPr lvl="1"/>
            <a:r>
              <a:rPr lang="en-US" sz="4800" dirty="0"/>
              <a:t>Advantages and Disadvantages of the Smart Home</a:t>
            </a:r>
          </a:p>
          <a:p>
            <a:r>
              <a:rPr lang="en-US" sz="5000" dirty="0"/>
              <a:t>Robots and Driver-Less Cars</a:t>
            </a:r>
          </a:p>
          <a:p>
            <a:pPr lvl="1"/>
            <a:r>
              <a:rPr lang="en-US" sz="4800" dirty="0"/>
              <a:t>Current and Future Issues</a:t>
            </a:r>
          </a:p>
          <a:p>
            <a:pPr lvl="1"/>
            <a:r>
              <a:rPr lang="en-US" sz="4800" dirty="0"/>
              <a:t>How to Protect Yourself from </a:t>
            </a:r>
            <a:r>
              <a:rPr lang="en-US" sz="4800" dirty="0" err="1"/>
              <a:t>IoT</a:t>
            </a:r>
            <a:r>
              <a:rPr lang="en-US" sz="4800" dirty="0"/>
              <a:t> devices</a:t>
            </a:r>
          </a:p>
          <a:p>
            <a:r>
              <a:rPr lang="en-US" sz="5000" dirty="0"/>
              <a:t>3 Stumbling Blocks for </a:t>
            </a:r>
            <a:r>
              <a:rPr lang="en-US" sz="5000" dirty="0" err="1"/>
              <a:t>IoT</a:t>
            </a:r>
            <a:r>
              <a:rPr lang="en-US" sz="5000" dirty="0"/>
              <a:t> to overcome</a:t>
            </a:r>
          </a:p>
          <a:p>
            <a:r>
              <a:rPr lang="en-US" sz="5000" dirty="0"/>
              <a:t>7 Programming Languages for </a:t>
            </a:r>
            <a:r>
              <a:rPr lang="en-US" sz="5000" dirty="0" err="1"/>
              <a:t>IoT</a:t>
            </a:r>
            <a:endParaRPr lang="en-US" sz="5000" dirty="0"/>
          </a:p>
          <a:p>
            <a:pPr lvl="1"/>
            <a:endParaRPr lang="en-US" sz="5000" dirty="0"/>
          </a:p>
          <a:p>
            <a:endParaRPr lang="en-US" sz="5000" dirty="0"/>
          </a:p>
          <a:p>
            <a:endParaRPr lang="en-US" dirty="0"/>
          </a:p>
        </p:txBody>
      </p:sp>
    </p:spTree>
    <p:extLst>
      <p:ext uri="{BB962C8B-B14F-4D97-AF65-F5344CB8AC3E}">
        <p14:creationId xmlns:p14="http://schemas.microsoft.com/office/powerpoint/2010/main" val="76485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987" y="-205231"/>
            <a:ext cx="9509760" cy="1233424"/>
          </a:xfrm>
        </p:spPr>
        <p:txBody>
          <a:bodyPr>
            <a:normAutofit/>
          </a:bodyPr>
          <a:lstStyle/>
          <a:p>
            <a:r>
              <a:rPr lang="en-US" dirty="0"/>
              <a:t>Isaac Asimov’s 3 Laws of Robotics</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535347" y="1225689"/>
            <a:ext cx="5938024" cy="5262979"/>
          </a:xfrm>
          <a:prstGeom prst="rect">
            <a:avLst/>
          </a:prstGeom>
          <a:noFill/>
        </p:spPr>
        <p:txBody>
          <a:bodyPr wrap="square" rtlCol="0">
            <a:spAutoFit/>
          </a:bodyPr>
          <a:lstStyle/>
          <a:p>
            <a:pPr marL="342900" indent="-342900">
              <a:buFont typeface="+mj-lt"/>
              <a:buAutoNum type="arabicPeriod"/>
              <a:defRPr/>
            </a:pPr>
            <a:r>
              <a:rPr lang="en-US" sz="2400" i="1" dirty="0"/>
              <a:t>A robot may not injure a human being or, through inaction, allow a human being to come to harm.</a:t>
            </a:r>
            <a:br>
              <a:rPr lang="en-US" sz="2400" i="1" dirty="0"/>
            </a:br>
            <a:endParaRPr lang="en-US" sz="2400" i="1" dirty="0"/>
          </a:p>
          <a:p>
            <a:pPr marL="342900" indent="-342900">
              <a:buFont typeface="+mj-lt"/>
              <a:buAutoNum type="arabicPeriod"/>
              <a:defRPr/>
            </a:pPr>
            <a:endParaRPr lang="en-US" sz="2400" i="1" dirty="0"/>
          </a:p>
          <a:p>
            <a:pPr marL="342900" indent="-342900">
              <a:buFont typeface="+mj-lt"/>
              <a:buAutoNum type="arabicPeriod"/>
              <a:defRPr/>
            </a:pPr>
            <a:r>
              <a:rPr lang="en-US" sz="2400" i="1" dirty="0"/>
              <a:t>A robot must obey the orders given it by human beings except where such orders would conflict with the First Law.</a:t>
            </a:r>
            <a:br>
              <a:rPr lang="en-US" sz="2400" i="1" dirty="0"/>
            </a:br>
            <a:br>
              <a:rPr lang="en-US" sz="2400" i="1" dirty="0"/>
            </a:br>
            <a:endParaRPr lang="en-CA" sz="2400" dirty="0"/>
          </a:p>
          <a:p>
            <a:pPr marL="342900" indent="-342900">
              <a:buFont typeface="+mj-lt"/>
              <a:buAutoNum type="arabicPeriod"/>
              <a:defRPr/>
            </a:pPr>
            <a:r>
              <a:rPr lang="en-US" sz="2400" i="1" dirty="0"/>
              <a:t>A robot must protect its own existence as long as such protection does not conflict with the First or Second Laws</a:t>
            </a:r>
            <a:endParaRPr lang="en-CA" sz="2400" dirty="0"/>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7279144" y="1665027"/>
            <a:ext cx="4122761" cy="3380664"/>
          </a:xfrm>
          <a:prstGeom prst="rect">
            <a:avLst/>
          </a:prstGeom>
        </p:spPr>
      </p:pic>
      <p:sp>
        <p:nvSpPr>
          <p:cNvPr id="8" name="Rectangle 7"/>
          <p:cNvSpPr/>
          <p:nvPr/>
        </p:nvSpPr>
        <p:spPr>
          <a:xfrm>
            <a:off x="6878472" y="5179330"/>
            <a:ext cx="4523433" cy="12078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Science Fiction is fast</a:t>
            </a:r>
            <a:br>
              <a:rPr lang="en-CA" sz="2400" dirty="0"/>
            </a:br>
            <a:r>
              <a:rPr lang="en-CA" sz="2400" dirty="0"/>
              <a:t>becoming science fact!</a:t>
            </a:r>
          </a:p>
        </p:txBody>
      </p:sp>
    </p:spTree>
    <p:extLst>
      <p:ext uri="{BB962C8B-B14F-4D97-AF65-F5344CB8AC3E}">
        <p14:creationId xmlns:p14="http://schemas.microsoft.com/office/powerpoint/2010/main" val="301717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6641" y="331507"/>
            <a:ext cx="9509760" cy="1233424"/>
          </a:xfrm>
        </p:spPr>
        <p:txBody>
          <a:bodyPr>
            <a:normAutofit/>
          </a:bodyPr>
          <a:lstStyle/>
          <a:p>
            <a:r>
              <a:rPr lang="en-US" dirty="0"/>
              <a:t>To protect yourself</a:t>
            </a:r>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26458" y="1838943"/>
            <a:ext cx="6370629" cy="3323987"/>
          </a:xfrm>
          <a:prstGeom prst="rect">
            <a:avLst/>
          </a:prstGeom>
        </p:spPr>
        <p:txBody>
          <a:bodyPr wrap="square">
            <a:spAutoFit/>
          </a:bodyPr>
          <a:lstStyle/>
          <a:p>
            <a:endParaRPr lang="en-CA" dirty="0"/>
          </a:p>
          <a:p>
            <a:pPr marL="285750" lvl="0" indent="-285750">
              <a:buFont typeface="Arial" panose="020B0604020202020204" pitchFamily="34" charset="0"/>
              <a:buChar char="•"/>
            </a:pPr>
            <a:r>
              <a:rPr lang="en-US" sz="2400" dirty="0"/>
              <a:t>Examine the privacy policies and security features before making a purchase decision</a:t>
            </a:r>
          </a:p>
          <a:p>
            <a:pPr marL="285750" lvl="0" indent="-285750">
              <a:buFont typeface="Arial" panose="020B0604020202020204" pitchFamily="34" charset="0"/>
              <a:buChar char="•"/>
            </a:pPr>
            <a:endParaRPr lang="en-US" sz="2400" dirty="0"/>
          </a:p>
          <a:p>
            <a:pPr marL="285750" lvl="0" indent="-285750">
              <a:buFont typeface="Arial" panose="020B0604020202020204" pitchFamily="34" charset="0"/>
              <a:buChar char="•"/>
            </a:pPr>
            <a:r>
              <a:rPr lang="en-US" sz="2400" dirty="0"/>
              <a:t>Apply new security patches or software updates when available</a:t>
            </a:r>
          </a:p>
          <a:p>
            <a:pPr marL="285750" lvl="0" indent="-285750">
              <a:buFont typeface="Arial" panose="020B0604020202020204" pitchFamily="34" charset="0"/>
              <a:buChar char="•"/>
            </a:pPr>
            <a:endParaRPr lang="en-US" sz="2400" dirty="0"/>
          </a:p>
          <a:p>
            <a:pPr marL="285750" lvl="0" indent="-285750">
              <a:buFont typeface="Arial" panose="020B0604020202020204" pitchFamily="34" charset="0"/>
              <a:buChar char="•"/>
            </a:pPr>
            <a:r>
              <a:rPr lang="en-US" sz="2400" dirty="0"/>
              <a:t> Contact the manufacturer if you have questions or concerns about the product</a:t>
            </a: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7507406" y="1838942"/>
            <a:ext cx="4634310" cy="3661105"/>
          </a:xfrm>
          <a:prstGeom prst="rect">
            <a:avLst/>
          </a:prstGeom>
        </p:spPr>
      </p:pic>
    </p:spTree>
    <p:extLst>
      <p:ext uri="{BB962C8B-B14F-4D97-AF65-F5344CB8AC3E}">
        <p14:creationId xmlns:p14="http://schemas.microsoft.com/office/powerpoint/2010/main" val="2480078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3 Stumbling Blocks Preventing </a:t>
            </a:r>
            <a:r>
              <a:rPr lang="en-US" dirty="0" err="1"/>
              <a:t>IoT</a:t>
            </a:r>
            <a:endParaRPr lang="en-US" dirty="0"/>
          </a:p>
        </p:txBody>
      </p:sp>
      <p:sp>
        <p:nvSpPr>
          <p:cNvPr id="3" name="Content Placeholder 2"/>
          <p:cNvSpPr>
            <a:spLocks noGrp="1"/>
          </p:cNvSpPr>
          <p:nvPr>
            <p:ph type="body" idx="1"/>
          </p:nvPr>
        </p:nvSpPr>
        <p:spPr/>
        <p:txBody>
          <a:bodyPr/>
          <a:lstStyle/>
          <a:p>
            <a:pPr lvl="0"/>
            <a:r>
              <a:rPr lang="en-US" dirty="0"/>
              <a:t>Standards  Bandwidth  Security</a:t>
            </a:r>
          </a:p>
        </p:txBody>
      </p:sp>
    </p:spTree>
    <p:extLst>
      <p:ext uri="{BB962C8B-B14F-4D97-AF65-F5344CB8AC3E}">
        <p14:creationId xmlns:p14="http://schemas.microsoft.com/office/powerpoint/2010/main" val="349700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1233424"/>
          </a:xfrm>
        </p:spPr>
        <p:txBody>
          <a:bodyPr>
            <a:normAutofit fontScale="90000"/>
          </a:bodyPr>
          <a:lstStyle/>
          <a:p>
            <a:pPr marL="514350" indent="-514350">
              <a:buFont typeface="+mj-lt"/>
              <a:buAutoNum type="arabicPeriod"/>
            </a:pPr>
            <a:r>
              <a:rPr lang="en-CA" dirty="0"/>
              <a:t>Lack of Overarching Standards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26458" y="1838943"/>
            <a:ext cx="7053017" cy="5032147"/>
          </a:xfrm>
          <a:prstGeom prst="rect">
            <a:avLst/>
          </a:prstGeom>
        </p:spPr>
        <p:txBody>
          <a:bodyPr wrap="square">
            <a:spAutoFit/>
          </a:bodyPr>
          <a:lstStyle/>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a:solidFill>
                  <a:srgbClr val="263050"/>
                </a:solidFill>
                <a:latin typeface="Corbel"/>
              </a:rPr>
              <a:t>Competing proprietary network standards</a:t>
            </a:r>
          </a:p>
          <a:p>
            <a:pPr marL="731520" lvl="1"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X10</a:t>
            </a:r>
          </a:p>
          <a:p>
            <a:pPr marL="731520" lvl="1" indent="-228600">
              <a:lnSpc>
                <a:spcPct val="90000"/>
              </a:lnSpc>
              <a:spcBef>
                <a:spcPts val="1800"/>
              </a:spcBef>
              <a:buClr>
                <a:srgbClr val="263050"/>
              </a:buClr>
              <a:buSzPct val="80000"/>
              <a:buFont typeface="Wingdings" pitchFamily="2" charset="2"/>
              <a:buChar char="§"/>
              <a:defRPr/>
            </a:pPr>
            <a:r>
              <a:rPr lang="en-CA" sz="2400" dirty="0" err="1">
                <a:solidFill>
                  <a:srgbClr val="263050"/>
                </a:solidFill>
                <a:latin typeface="Corbel"/>
              </a:rPr>
              <a:t>HomePNA</a:t>
            </a:r>
            <a:endParaRPr lang="en-CA" sz="2400" dirty="0">
              <a:solidFill>
                <a:srgbClr val="263050"/>
              </a:solidFill>
              <a:latin typeface="Corbel"/>
            </a:endParaRPr>
          </a:p>
          <a:p>
            <a:pPr marL="274320"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Also, </a:t>
            </a:r>
            <a:r>
              <a:rPr lang="en-CA" sz="2400" dirty="0" err="1">
                <a:solidFill>
                  <a:srgbClr val="263050"/>
                </a:solidFill>
                <a:latin typeface="Corbel"/>
              </a:rPr>
              <a:t>WiFi</a:t>
            </a:r>
            <a:r>
              <a:rPr lang="en-CA" sz="2400" dirty="0">
                <a:solidFill>
                  <a:srgbClr val="263050"/>
                </a:solidFill>
                <a:latin typeface="Corbel"/>
              </a:rPr>
              <a:t> devices operates at different spectrums 2.4-2.5 GHz</a:t>
            </a:r>
          </a:p>
          <a:p>
            <a:pPr marL="274320" indent="-228600">
              <a:lnSpc>
                <a:spcPct val="90000"/>
              </a:lnSpc>
              <a:spcBef>
                <a:spcPts val="1800"/>
              </a:spcBef>
              <a:buClr>
                <a:srgbClr val="263050"/>
              </a:buClr>
              <a:buSzPct val="80000"/>
              <a:buFont typeface="Wingdings" pitchFamily="2" charset="2"/>
              <a:buChar char="§"/>
              <a:defRPr/>
            </a:pPr>
            <a:r>
              <a:rPr lang="en-CA" sz="2400" dirty="0" err="1">
                <a:solidFill>
                  <a:srgbClr val="263050"/>
                </a:solidFill>
                <a:latin typeface="Corbel"/>
              </a:rPr>
              <a:t>AllSeen</a:t>
            </a:r>
            <a:r>
              <a:rPr lang="en-CA" sz="2400" dirty="0">
                <a:solidFill>
                  <a:srgbClr val="263050"/>
                </a:solidFill>
                <a:latin typeface="Corbel"/>
              </a:rPr>
              <a:t> Alliance 2013 – new standard organization</a:t>
            </a:r>
          </a:p>
          <a:p>
            <a:pPr marL="274320"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Proposes devices be </a:t>
            </a:r>
            <a:r>
              <a:rPr lang="en-CA" sz="2400" b="1" dirty="0">
                <a:solidFill>
                  <a:srgbClr val="263050"/>
                </a:solidFill>
                <a:latin typeface="Corbel"/>
              </a:rPr>
              <a:t>AllJoyn</a:t>
            </a:r>
            <a:r>
              <a:rPr lang="en-CA" sz="2400" dirty="0">
                <a:solidFill>
                  <a:srgbClr val="263050"/>
                </a:solidFill>
                <a:latin typeface="Corbel"/>
              </a:rPr>
              <a:t> certified to enable interoperability</a:t>
            </a:r>
          </a:p>
          <a:p>
            <a:pPr marL="274320" indent="-228600">
              <a:lnSpc>
                <a:spcPct val="90000"/>
              </a:lnSpc>
              <a:spcBef>
                <a:spcPts val="1800"/>
              </a:spcBef>
              <a:buClr>
                <a:srgbClr val="263050"/>
              </a:buClr>
              <a:buSzPct val="80000"/>
              <a:buFont typeface="Wingdings" pitchFamily="2" charset="2"/>
              <a:buChar char="§"/>
              <a:defRPr/>
            </a:pPr>
            <a:r>
              <a:rPr lang="en-US" sz="2400" u="sng" dirty="0">
                <a:hlinkClick r:id="rId3"/>
              </a:rPr>
              <a:t>https://www.youtube.com/user/AllSeenAlliance</a:t>
            </a:r>
            <a:endParaRPr lang="en-CA" sz="2400" dirty="0">
              <a:solidFill>
                <a:srgbClr val="263050"/>
              </a:solidFill>
              <a:latin typeface="Corbel"/>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7" name="Picture 6" descr="http://www.open-electronics.org/wp-content/uploads/2014/12/allseen-alliance-logo.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93918" y="1123541"/>
            <a:ext cx="4121813" cy="2050955"/>
          </a:xfrm>
          <a:prstGeom prst="rect">
            <a:avLst/>
          </a:prstGeom>
          <a:noFill/>
          <a:ln>
            <a:noFill/>
          </a:ln>
        </p:spPr>
      </p:pic>
      <p:pic>
        <p:nvPicPr>
          <p:cNvPr id="3" name="Picture 2"/>
          <p:cNvPicPr>
            <a:picLocks noChangeAspect="1"/>
          </p:cNvPicPr>
          <p:nvPr/>
        </p:nvPicPr>
        <p:blipFill>
          <a:blip r:embed="rId5"/>
          <a:stretch>
            <a:fillRect/>
          </a:stretch>
        </p:blipFill>
        <p:spPr>
          <a:xfrm>
            <a:off x="8718146" y="3414822"/>
            <a:ext cx="2562225" cy="2857500"/>
          </a:xfrm>
          <a:prstGeom prst="rect">
            <a:avLst/>
          </a:prstGeom>
        </p:spPr>
      </p:pic>
    </p:spTree>
    <p:extLst>
      <p:ext uri="{BB962C8B-B14F-4D97-AF65-F5344CB8AC3E}">
        <p14:creationId xmlns:p14="http://schemas.microsoft.com/office/powerpoint/2010/main" val="3306242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1233424"/>
          </a:xfrm>
        </p:spPr>
        <p:txBody>
          <a:bodyPr>
            <a:normAutofit fontScale="90000"/>
          </a:bodyPr>
          <a:lstStyle/>
          <a:p>
            <a:pPr marL="514350" indent="-514350">
              <a:buFont typeface="+mj-lt"/>
              <a:buAutoNum type="arabicPeriod" startAt="2"/>
            </a:pPr>
            <a:r>
              <a:rPr lang="en-CA" dirty="0"/>
              <a:t>Lack of Internet Bandwidth </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26458" y="1838943"/>
            <a:ext cx="6111321" cy="4672048"/>
          </a:xfrm>
          <a:prstGeom prst="rect">
            <a:avLst/>
          </a:prstGeom>
        </p:spPr>
        <p:txBody>
          <a:bodyPr wrap="square">
            <a:spAutoFit/>
          </a:bodyPr>
          <a:lstStyle/>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err="1">
                <a:solidFill>
                  <a:srgbClr val="263050"/>
                </a:solidFill>
                <a:latin typeface="Corbel"/>
              </a:rPr>
              <a:t>IoT</a:t>
            </a:r>
            <a:r>
              <a:rPr lang="en-CA" sz="2400" dirty="0">
                <a:solidFill>
                  <a:srgbClr val="263050"/>
                </a:solidFill>
                <a:latin typeface="Corbel"/>
              </a:rPr>
              <a:t> devices generate large data exchanges to understand environment </a:t>
            </a:r>
          </a:p>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a:solidFill>
                  <a:srgbClr val="263050"/>
                </a:solidFill>
                <a:latin typeface="Corbel"/>
              </a:rPr>
              <a:t>While bandwidth usage small for one device multiple by 30 billion devices</a:t>
            </a:r>
          </a:p>
          <a:p>
            <a:pPr marL="274320"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Internet bandwidth must increase. New standards of IEEE 802.11ad are designed up to 7 </a:t>
            </a:r>
            <a:r>
              <a:rPr lang="en-CA" sz="2400" dirty="0" err="1">
                <a:solidFill>
                  <a:srgbClr val="263050"/>
                </a:solidFill>
                <a:latin typeface="Corbel"/>
              </a:rPr>
              <a:t>Gbps</a:t>
            </a:r>
            <a:endParaRPr lang="en-CA" sz="2400" dirty="0">
              <a:solidFill>
                <a:srgbClr val="263050"/>
              </a:solidFill>
              <a:latin typeface="Corbel"/>
            </a:endParaRPr>
          </a:p>
          <a:p>
            <a:pPr marL="274320"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More communities  in North America upgrading to 4G Wireless using LTE (Long Term Evolution) with speeds up to 300 </a:t>
            </a:r>
            <a:r>
              <a:rPr lang="en-CA" sz="2400" dirty="0" err="1">
                <a:solidFill>
                  <a:srgbClr val="263050"/>
                </a:solidFill>
                <a:latin typeface="Corbel"/>
              </a:rPr>
              <a:t>Mbps</a:t>
            </a:r>
            <a:endParaRPr lang="en-CA" sz="2400" dirty="0">
              <a:solidFill>
                <a:srgbClr val="263050"/>
              </a:solidFill>
              <a:latin typeface="Corbel"/>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7239265" y="2149019"/>
            <a:ext cx="4631119" cy="3344697"/>
          </a:xfrm>
          <a:prstGeom prst="rect">
            <a:avLst/>
          </a:prstGeom>
        </p:spPr>
      </p:pic>
    </p:spTree>
    <p:extLst>
      <p:ext uri="{BB962C8B-B14F-4D97-AF65-F5344CB8AC3E}">
        <p14:creationId xmlns:p14="http://schemas.microsoft.com/office/powerpoint/2010/main" val="4122665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6670605" y="1150697"/>
            <a:ext cx="5216594" cy="4028633"/>
          </a:xfrm>
          <a:prstGeom prst="rect">
            <a:avLst/>
          </a:prstGeom>
        </p:spPr>
      </p:pic>
      <p:sp>
        <p:nvSpPr>
          <p:cNvPr id="2" name="Title 1"/>
          <p:cNvSpPr>
            <a:spLocks noGrp="1"/>
          </p:cNvSpPr>
          <p:nvPr>
            <p:ph type="title"/>
          </p:nvPr>
        </p:nvSpPr>
        <p:spPr>
          <a:xfrm>
            <a:off x="1120987" y="13133"/>
            <a:ext cx="9509760" cy="1233424"/>
          </a:xfrm>
        </p:spPr>
        <p:txBody>
          <a:bodyPr>
            <a:normAutofit/>
          </a:bodyPr>
          <a:lstStyle/>
          <a:p>
            <a:pPr marL="514350" indent="-514350">
              <a:buFont typeface="+mj-lt"/>
              <a:buAutoNum type="arabicPeriod" startAt="3"/>
            </a:pPr>
            <a:r>
              <a:rPr lang="en-US" dirty="0" err="1"/>
              <a:t>IoT</a:t>
            </a:r>
            <a:r>
              <a:rPr lang="en-US" dirty="0"/>
              <a:t> devices are Insecure</a:t>
            </a:r>
          </a:p>
        </p:txBody>
      </p:sp>
      <p:sp>
        <p:nvSpPr>
          <p:cNvPr id="4" name="Title 1"/>
          <p:cNvSpPr txBox="1">
            <a:spLocks/>
          </p:cNvSpPr>
          <p:nvPr/>
        </p:nvSpPr>
        <p:spPr>
          <a:xfrm>
            <a:off x="1341120" y="3945906"/>
            <a:ext cx="5132251" cy="123342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 typeface="Arial" pitchFamily="34" charset="0"/>
              <a:buNone/>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TextBox 5"/>
          <p:cNvSpPr txBox="1"/>
          <p:nvPr/>
        </p:nvSpPr>
        <p:spPr>
          <a:xfrm>
            <a:off x="398870" y="1309746"/>
            <a:ext cx="5476997" cy="4524315"/>
          </a:xfrm>
          <a:prstGeom prst="rect">
            <a:avLst/>
          </a:prstGeom>
          <a:noFill/>
        </p:spPr>
        <p:txBody>
          <a:bodyPr wrap="square" rtlCol="0">
            <a:spAutoFit/>
          </a:bodyPr>
          <a:lstStyle/>
          <a:p>
            <a:pPr lvl="0">
              <a:defRPr/>
            </a:pPr>
            <a:endParaRPr lang="en-CA" sz="2400" dirty="0">
              <a:solidFill>
                <a:srgbClr val="404040"/>
              </a:solidFill>
            </a:endParaRPr>
          </a:p>
          <a:p>
            <a:pPr marL="800100" lvl="1" indent="-342900">
              <a:buFont typeface="Arial" panose="020B0604020202020204" pitchFamily="34" charset="0"/>
              <a:buChar char="•"/>
              <a:defRPr/>
            </a:pPr>
            <a:r>
              <a:rPr lang="en-CA" sz="2400" dirty="0">
                <a:solidFill>
                  <a:srgbClr val="404040"/>
                </a:solidFill>
              </a:rPr>
              <a:t>A recent study of </a:t>
            </a:r>
            <a:r>
              <a:rPr lang="en-CA" sz="2400" dirty="0" err="1">
                <a:solidFill>
                  <a:srgbClr val="404040"/>
                </a:solidFill>
              </a:rPr>
              <a:t>IoT</a:t>
            </a:r>
            <a:r>
              <a:rPr lang="en-CA" sz="2400" dirty="0">
                <a:solidFill>
                  <a:srgbClr val="404040"/>
                </a:solidFill>
              </a:rPr>
              <a:t> devices by security experts has shown that </a:t>
            </a:r>
          </a:p>
          <a:p>
            <a:pPr marL="1257300" lvl="2" indent="-342900">
              <a:buFont typeface="Arial" panose="020B0604020202020204" pitchFamily="34" charset="0"/>
              <a:buChar char="•"/>
              <a:defRPr/>
            </a:pPr>
            <a:r>
              <a:rPr lang="en-CA" sz="2400" dirty="0">
                <a:solidFill>
                  <a:srgbClr val="404040"/>
                </a:solidFill>
              </a:rPr>
              <a:t>Thermostats</a:t>
            </a:r>
          </a:p>
          <a:p>
            <a:pPr marL="1257300" lvl="2" indent="-342900">
              <a:buFont typeface="Arial" panose="020B0604020202020204" pitchFamily="34" charset="0"/>
              <a:buChar char="•"/>
              <a:defRPr/>
            </a:pPr>
            <a:r>
              <a:rPr lang="en-CA" sz="2400" dirty="0">
                <a:solidFill>
                  <a:srgbClr val="404040"/>
                </a:solidFill>
              </a:rPr>
              <a:t>TVs</a:t>
            </a:r>
          </a:p>
          <a:p>
            <a:pPr marL="1257300" lvl="2" indent="-342900">
              <a:buFont typeface="Arial" panose="020B0604020202020204" pitchFamily="34" charset="0"/>
              <a:buChar char="•"/>
              <a:defRPr/>
            </a:pPr>
            <a:r>
              <a:rPr lang="en-CA" sz="2400" dirty="0">
                <a:solidFill>
                  <a:srgbClr val="404040"/>
                </a:solidFill>
              </a:rPr>
              <a:t>Webcams</a:t>
            </a:r>
          </a:p>
          <a:p>
            <a:pPr marL="1257300" lvl="2" indent="-342900">
              <a:buFont typeface="Arial" panose="020B0604020202020204" pitchFamily="34" charset="0"/>
              <a:buChar char="•"/>
              <a:defRPr/>
            </a:pPr>
            <a:r>
              <a:rPr lang="en-CA" sz="2400" dirty="0">
                <a:solidFill>
                  <a:srgbClr val="404040"/>
                </a:solidFill>
              </a:rPr>
              <a:t>Sprinkler control systems</a:t>
            </a:r>
          </a:p>
          <a:p>
            <a:pPr marL="1257300" lvl="2" indent="-342900">
              <a:buFont typeface="Arial" panose="020B0604020202020204" pitchFamily="34" charset="0"/>
              <a:buChar char="•"/>
              <a:defRPr/>
            </a:pPr>
            <a:r>
              <a:rPr lang="en-CA" sz="2400" dirty="0">
                <a:solidFill>
                  <a:srgbClr val="404040"/>
                </a:solidFill>
              </a:rPr>
              <a:t>Home alarms</a:t>
            </a:r>
          </a:p>
          <a:p>
            <a:pPr marL="1257300" lvl="2" indent="-342900">
              <a:buFont typeface="Arial" panose="020B0604020202020204" pitchFamily="34" charset="0"/>
              <a:buChar char="•"/>
              <a:defRPr/>
            </a:pPr>
            <a:r>
              <a:rPr lang="en-CA" sz="2400" dirty="0">
                <a:solidFill>
                  <a:srgbClr val="404040"/>
                </a:solidFill>
              </a:rPr>
              <a:t>Door locks</a:t>
            </a:r>
          </a:p>
          <a:p>
            <a:pPr marL="800100" lvl="1" indent="-342900">
              <a:buFont typeface="Arial" panose="020B0604020202020204" pitchFamily="34" charset="0"/>
              <a:buChar char="•"/>
              <a:defRPr/>
            </a:pPr>
            <a:r>
              <a:rPr lang="en-CA" sz="2400" b="1" dirty="0">
                <a:solidFill>
                  <a:srgbClr val="404040"/>
                </a:solidFill>
              </a:rPr>
              <a:t>How many devices failed the test?</a:t>
            </a:r>
          </a:p>
          <a:p>
            <a:pPr marL="1257300" lvl="2" indent="-342900">
              <a:buFont typeface="Arial" panose="020B0604020202020204" pitchFamily="34" charset="0"/>
              <a:buChar char="•"/>
              <a:defRPr/>
            </a:pPr>
            <a:endParaRPr lang="en-CA" sz="2400" dirty="0">
              <a:solidFill>
                <a:srgbClr val="404040"/>
              </a:solidFil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400" b="0" i="0" u="none" strike="noStrike" kern="1200" cap="none" spc="0" normalizeH="0" baseline="0" noProof="0" dirty="0">
              <a:ln>
                <a:noFill/>
              </a:ln>
              <a:solidFill>
                <a:srgbClr val="404040"/>
              </a:solidFill>
              <a:effectLst/>
              <a:uLnTx/>
              <a:uFillTx/>
              <a:latin typeface="Corbel"/>
              <a:ea typeface="+mn-ea"/>
              <a:cs typeface="+mn-cs"/>
            </a:endParaRPr>
          </a:p>
        </p:txBody>
      </p:sp>
      <p:pic>
        <p:nvPicPr>
          <p:cNvPr id="5" name="Picture 4"/>
          <p:cNvPicPr>
            <a:picLocks noChangeAspect="1"/>
          </p:cNvPicPr>
          <p:nvPr/>
        </p:nvPicPr>
        <p:blipFill>
          <a:blip r:embed="rId4"/>
          <a:stretch>
            <a:fillRect/>
          </a:stretch>
        </p:blipFill>
        <p:spPr>
          <a:xfrm>
            <a:off x="7568744" y="2185308"/>
            <a:ext cx="3335817" cy="2196080"/>
          </a:xfrm>
          <a:prstGeom prst="roundRect">
            <a:avLst>
              <a:gd name="adj" fmla="val 8594"/>
            </a:avLst>
          </a:prstGeom>
          <a:solidFill>
            <a:srgbClr val="FFFFFF">
              <a:shade val="85000"/>
            </a:srgbClr>
          </a:solidFill>
          <a:ln>
            <a:noFill/>
          </a:ln>
          <a:effectLst>
            <a:glow rad="228600">
              <a:schemeClr val="accent6">
                <a:satMod val="175000"/>
                <a:alpha val="40000"/>
              </a:schemeClr>
            </a:glow>
            <a:reflection blurRad="12700" stA="38000" endPos="28000" dist="5000" dir="5400000" sy="-100000" algn="bl" rotWithShape="0"/>
          </a:effectLst>
        </p:spPr>
      </p:pic>
      <p:sp>
        <p:nvSpPr>
          <p:cNvPr id="7" name="Rectangle 6"/>
          <p:cNvSpPr/>
          <p:nvPr/>
        </p:nvSpPr>
        <p:spPr>
          <a:xfrm>
            <a:off x="122830" y="5515084"/>
            <a:ext cx="11764369" cy="9271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 </a:t>
            </a:r>
            <a:r>
              <a:rPr lang="en-CA" sz="2400" dirty="0" err="1"/>
              <a:t>IoT</a:t>
            </a:r>
            <a:r>
              <a:rPr lang="en-CA" sz="2400" dirty="0"/>
              <a:t> devices have insecure software because security is not a priority of the development process.  We must make it a priority</a:t>
            </a:r>
          </a:p>
        </p:txBody>
      </p:sp>
    </p:spTree>
    <p:extLst>
      <p:ext uri="{BB962C8B-B14F-4D97-AF65-F5344CB8AC3E}">
        <p14:creationId xmlns:p14="http://schemas.microsoft.com/office/powerpoint/2010/main" val="1338474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 Languages</a:t>
            </a:r>
          </a:p>
        </p:txBody>
      </p:sp>
      <p:sp>
        <p:nvSpPr>
          <p:cNvPr id="3" name="Content Placeholder 2"/>
          <p:cNvSpPr>
            <a:spLocks noGrp="1"/>
          </p:cNvSpPr>
          <p:nvPr>
            <p:ph type="body" idx="1"/>
          </p:nvPr>
        </p:nvSpPr>
        <p:spPr/>
        <p:txBody>
          <a:bodyPr/>
          <a:lstStyle/>
          <a:p>
            <a:pPr lvl="0"/>
            <a:r>
              <a:rPr lang="en-US" dirty="0"/>
              <a:t>For the Internet of Things</a:t>
            </a:r>
          </a:p>
        </p:txBody>
      </p:sp>
    </p:spTree>
    <p:extLst>
      <p:ext uri="{BB962C8B-B14F-4D97-AF65-F5344CB8AC3E}">
        <p14:creationId xmlns:p14="http://schemas.microsoft.com/office/powerpoint/2010/main" val="529328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321997"/>
            <a:ext cx="9509760" cy="1233424"/>
          </a:xfrm>
        </p:spPr>
        <p:txBody>
          <a:bodyPr>
            <a:normAutofit fontScale="90000"/>
          </a:bodyPr>
          <a:lstStyle/>
          <a:p>
            <a:r>
              <a:rPr lang="en-CA" dirty="0" err="1"/>
              <a:t>IoT</a:t>
            </a:r>
            <a:r>
              <a:rPr lang="en-CA" dirty="0"/>
              <a:t> and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104900" y="785951"/>
            <a:ext cx="5248836" cy="6564874"/>
          </a:xfrm>
          <a:prstGeom prst="rect">
            <a:avLst/>
          </a:prstGeom>
        </p:spPr>
        <p:txBody>
          <a:bodyPr wrap="square">
            <a:spAutoFit/>
          </a:bodyPr>
          <a:lstStyle/>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a:solidFill>
                  <a:srgbClr val="263050"/>
                </a:solidFill>
                <a:latin typeface="Corbel"/>
              </a:rPr>
              <a:t>New languages and new platforms are making it easier to engineer </a:t>
            </a:r>
            <a:r>
              <a:rPr lang="en-CA" sz="2400" dirty="0" err="1">
                <a:solidFill>
                  <a:srgbClr val="263050"/>
                </a:solidFill>
                <a:latin typeface="Corbel"/>
              </a:rPr>
              <a:t>IoT</a:t>
            </a:r>
            <a:r>
              <a:rPr lang="en-CA" sz="2400" dirty="0">
                <a:solidFill>
                  <a:srgbClr val="263050"/>
                </a:solidFill>
                <a:latin typeface="Corbel"/>
              </a:rPr>
              <a:t> projects</a:t>
            </a:r>
            <a:br>
              <a:rPr lang="en-CA" sz="2400" dirty="0">
                <a:solidFill>
                  <a:srgbClr val="263050"/>
                </a:solidFill>
                <a:latin typeface="Corbel"/>
              </a:rPr>
            </a:br>
            <a:endParaRPr lang="en-CA" sz="2400" dirty="0">
              <a:solidFill>
                <a:srgbClr val="263050"/>
              </a:solidFill>
              <a:latin typeface="Corbel"/>
            </a:endParaRPr>
          </a:p>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a:solidFill>
                  <a:srgbClr val="263050"/>
                </a:solidFill>
                <a:latin typeface="Corbel"/>
              </a:rPr>
              <a:t>The </a:t>
            </a:r>
            <a:r>
              <a:rPr lang="en-CA" sz="2400" dirty="0" err="1">
                <a:solidFill>
                  <a:srgbClr val="263050"/>
                </a:solidFill>
                <a:latin typeface="Corbel"/>
              </a:rPr>
              <a:t>AllSeen</a:t>
            </a:r>
            <a:r>
              <a:rPr lang="en-CA" sz="2400" dirty="0">
                <a:solidFill>
                  <a:srgbClr val="263050"/>
                </a:solidFill>
                <a:latin typeface="Corbel"/>
              </a:rPr>
              <a:t> Alliance is an open source project which will support multiple languages and have a consistent hardware platform</a:t>
            </a:r>
            <a:br>
              <a:rPr lang="en-CA" sz="2400" dirty="0">
                <a:solidFill>
                  <a:srgbClr val="263050"/>
                </a:solidFill>
                <a:latin typeface="Corbel"/>
              </a:rPr>
            </a:br>
            <a:endParaRPr lang="en-CA" sz="2400" dirty="0">
              <a:solidFill>
                <a:srgbClr val="263050"/>
              </a:solidFill>
              <a:latin typeface="Corbel"/>
            </a:endParaRPr>
          </a:p>
          <a:p>
            <a:pPr marL="274320" marR="0" lvl="0" indent="-228600" algn="l" defTabSz="914400" rtl="0" eaLnBrk="1" fontAlgn="auto" latinLnBrk="0" hangingPunct="1">
              <a:lnSpc>
                <a:spcPct val="90000"/>
              </a:lnSpc>
              <a:spcBef>
                <a:spcPts val="1800"/>
              </a:spcBef>
              <a:spcAft>
                <a:spcPts val="0"/>
              </a:spcAft>
              <a:buClr>
                <a:srgbClr val="263050"/>
              </a:buClr>
              <a:buSzPct val="80000"/>
              <a:buFont typeface="Wingdings" pitchFamily="2" charset="2"/>
              <a:buChar char="§"/>
              <a:tabLst/>
              <a:defRPr/>
            </a:pPr>
            <a:r>
              <a:rPr lang="en-CA" sz="2400" dirty="0">
                <a:solidFill>
                  <a:srgbClr val="263050"/>
                </a:solidFill>
                <a:latin typeface="Corbel"/>
              </a:rPr>
              <a:t>Developer familiarity is a big factor in choosing a language, but there are other factors</a:t>
            </a:r>
            <a:br>
              <a:rPr lang="en-CA" sz="2400" dirty="0">
                <a:solidFill>
                  <a:srgbClr val="263050"/>
                </a:solidFill>
                <a:latin typeface="Corbel"/>
              </a:rPr>
            </a:br>
            <a:endParaRPr lang="en-CA" sz="2400" dirty="0">
              <a:solidFill>
                <a:srgbClr val="263050"/>
              </a:solidFill>
              <a:latin typeface="Corbel"/>
            </a:endParaRPr>
          </a:p>
          <a:p>
            <a:pPr marL="502920" lvl="1">
              <a:lnSpc>
                <a:spcPct val="90000"/>
              </a:lnSpc>
              <a:spcBef>
                <a:spcPts val="1800"/>
              </a:spcBef>
              <a:buClr>
                <a:srgbClr val="263050"/>
              </a:buClr>
              <a:buSzPct val="80000"/>
              <a:defRPr/>
            </a:pPr>
            <a:endParaRPr lang="en-CA" sz="2400" dirty="0">
              <a:solidFill>
                <a:srgbClr val="263050"/>
              </a:solidFill>
              <a:latin typeface="Corbel"/>
            </a:endParaRPr>
          </a:p>
          <a:p>
            <a:pPr marL="502920" lvl="1">
              <a:lnSpc>
                <a:spcPct val="90000"/>
              </a:lnSpc>
              <a:spcBef>
                <a:spcPts val="1800"/>
              </a:spcBef>
              <a:buClr>
                <a:srgbClr val="263050"/>
              </a:buClr>
              <a:buSzPct val="80000"/>
              <a:defRPr/>
            </a:pPr>
            <a:endParaRPr lang="en-CA" sz="2400" dirty="0">
              <a:solidFill>
                <a:srgbClr val="263050"/>
              </a:solidFill>
              <a:latin typeface="Corbel"/>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6275294" y="1555421"/>
            <a:ext cx="5715000" cy="3333750"/>
          </a:xfrm>
          <a:prstGeom prst="rect">
            <a:avLst/>
          </a:prstGeom>
        </p:spPr>
      </p:pic>
    </p:spTree>
    <p:extLst>
      <p:ext uri="{BB962C8B-B14F-4D97-AF65-F5344CB8AC3E}">
        <p14:creationId xmlns:p14="http://schemas.microsoft.com/office/powerpoint/2010/main" val="3823100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26458" y="1838943"/>
            <a:ext cx="5674593" cy="5364545"/>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C and C++</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Available for all embedded system platforms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Uses low processing power</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Ideal for programmers who write to software closest to hardware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C++ adds data abstraction, classes an objects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Used for over 30 years</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5838" y="2483893"/>
            <a:ext cx="4275423" cy="2065422"/>
          </a:xfrm>
          <a:prstGeom prst="rect">
            <a:avLst/>
          </a:prstGeom>
        </p:spPr>
      </p:pic>
    </p:spTree>
    <p:extLst>
      <p:ext uri="{BB962C8B-B14F-4D97-AF65-F5344CB8AC3E}">
        <p14:creationId xmlns:p14="http://schemas.microsoft.com/office/powerpoint/2010/main" val="264182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40106" y="1414708"/>
            <a:ext cx="5674593" cy="6361742"/>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Java</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Highly portable “Write once Run Anywhere”</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Compiler has very few hardware dependencies built into it</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Create programs on desktop and move to any device running the Java Virtual Machine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Java SE embedded designed for very small devices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Java training well established in computer science</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7301752" y="1982337"/>
            <a:ext cx="4044287" cy="3033215"/>
          </a:xfrm>
          <a:prstGeom prst="rect">
            <a:avLst/>
          </a:prstGeom>
        </p:spPr>
      </p:pic>
    </p:spTree>
    <p:extLst>
      <p:ext uri="{BB962C8B-B14F-4D97-AF65-F5344CB8AC3E}">
        <p14:creationId xmlns:p14="http://schemas.microsoft.com/office/powerpoint/2010/main" val="242878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a:t>
            </a:r>
          </a:p>
        </p:txBody>
      </p:sp>
      <p:sp>
        <p:nvSpPr>
          <p:cNvPr id="3" name="Content Placeholder 2"/>
          <p:cNvSpPr>
            <a:spLocks noGrp="1"/>
          </p:cNvSpPr>
          <p:nvPr>
            <p:ph type="body" idx="1"/>
          </p:nvPr>
        </p:nvSpPr>
        <p:spPr/>
        <p:txBody>
          <a:bodyPr/>
          <a:lstStyle/>
          <a:p>
            <a:pPr lvl="0"/>
            <a:r>
              <a:rPr lang="en-US" dirty="0"/>
              <a:t>And How to Prevent Them</a:t>
            </a:r>
          </a:p>
        </p:txBody>
      </p:sp>
    </p:spTree>
    <p:extLst>
      <p:ext uri="{BB962C8B-B14F-4D97-AF65-F5344CB8AC3E}">
        <p14:creationId xmlns:p14="http://schemas.microsoft.com/office/powerpoint/2010/main" val="386026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40106" y="1414708"/>
            <a:ext cx="5674593" cy="6029343"/>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Python</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Preferred language for web development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Syntax simple and easy to read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Ideal if taking data and formatting it for a database</a:t>
            </a:r>
          </a:p>
          <a:p>
            <a:pPr marL="731520" lvl="1" indent="-228600">
              <a:lnSpc>
                <a:spcPct val="90000"/>
              </a:lnSpc>
              <a:spcBef>
                <a:spcPts val="1800"/>
              </a:spcBef>
              <a:buClr>
                <a:srgbClr val="263050"/>
              </a:buClr>
              <a:buSzPct val="80000"/>
              <a:buFont typeface="Wingdings" pitchFamily="2" charset="2"/>
              <a:buChar char="§"/>
              <a:defRPr/>
            </a:pPr>
            <a:r>
              <a:rPr lang="en-CA" sz="2400" dirty="0" err="1">
                <a:solidFill>
                  <a:srgbClr val="263050"/>
                </a:solidFill>
                <a:latin typeface="Corbel"/>
              </a:rPr>
              <a:t>MicroPython</a:t>
            </a:r>
            <a:r>
              <a:rPr lang="en-CA" sz="2400" dirty="0">
                <a:solidFill>
                  <a:srgbClr val="263050"/>
                </a:solidFill>
                <a:latin typeface="Corbel"/>
              </a:rPr>
              <a:t> designed for very small devices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Interpreted language but can also be pre-compiled for compact executable code</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5" name="Picture 4"/>
          <p:cNvPicPr>
            <a:picLocks noChangeAspect="1"/>
          </p:cNvPicPr>
          <p:nvPr/>
        </p:nvPicPr>
        <p:blipFill>
          <a:blip r:embed="rId3"/>
          <a:stretch>
            <a:fillRect/>
          </a:stretch>
        </p:blipFill>
        <p:spPr>
          <a:xfrm>
            <a:off x="6714699" y="2516301"/>
            <a:ext cx="5097021" cy="2210880"/>
          </a:xfrm>
          <a:prstGeom prst="rect">
            <a:avLst/>
          </a:prstGeom>
        </p:spPr>
      </p:pic>
    </p:spTree>
    <p:extLst>
      <p:ext uri="{BB962C8B-B14F-4D97-AF65-F5344CB8AC3E}">
        <p14:creationId xmlns:p14="http://schemas.microsoft.com/office/powerpoint/2010/main" val="140575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040106" y="1414708"/>
            <a:ext cx="5674593" cy="4902881"/>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JavaScript</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Started as a scripting language but grown into a full-featured language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Used extensively for building web front-end applications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Works well with Raspberry Pi</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Requires more processing power because of its interpreted nature, but libraries are available for all common platforms</a:t>
            </a: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8030570" y="1838943"/>
            <a:ext cx="3228833" cy="3228833"/>
          </a:xfrm>
          <a:prstGeom prst="rect">
            <a:avLst/>
          </a:prstGeom>
        </p:spPr>
      </p:pic>
    </p:spTree>
    <p:extLst>
      <p:ext uri="{BB962C8B-B14F-4D97-AF65-F5344CB8AC3E}">
        <p14:creationId xmlns:p14="http://schemas.microsoft.com/office/powerpoint/2010/main" val="308549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192372" y="915595"/>
            <a:ext cx="6122828" cy="6130909"/>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Swift</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Apple programming language to replace Objective C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Good choice because many </a:t>
            </a:r>
            <a:r>
              <a:rPr lang="en-CA" sz="2400" dirty="0" err="1">
                <a:solidFill>
                  <a:srgbClr val="263050"/>
                </a:solidFill>
                <a:latin typeface="Corbel"/>
              </a:rPr>
              <a:t>IoT</a:t>
            </a:r>
            <a:r>
              <a:rPr lang="en-CA" sz="2400" dirty="0">
                <a:solidFill>
                  <a:srgbClr val="263050"/>
                </a:solidFill>
                <a:latin typeface="Corbel"/>
              </a:rPr>
              <a:t> devices will interact with iPhone or iPad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Apple wants its iOS to dominate the smart home network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Creating libraries and infra-structure to provide a programming framework called “</a:t>
            </a:r>
            <a:r>
              <a:rPr lang="en-CA" sz="2400" dirty="0" err="1">
                <a:solidFill>
                  <a:srgbClr val="263050"/>
                </a:solidFill>
                <a:latin typeface="Corbel"/>
              </a:rPr>
              <a:t>HomeKit</a:t>
            </a:r>
            <a:r>
              <a:rPr lang="en-CA" sz="2400" dirty="0">
                <a:solidFill>
                  <a:srgbClr val="263050"/>
                </a:solidFill>
                <a:latin typeface="Corbel"/>
              </a:rPr>
              <a:t>”</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Less Development time because Swift does the hard work of integrating data feeds from a network of sensors</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5" name="Picture 4"/>
          <p:cNvPicPr>
            <a:picLocks noChangeAspect="1"/>
          </p:cNvPicPr>
          <p:nvPr/>
        </p:nvPicPr>
        <p:blipFill>
          <a:blip r:embed="rId3"/>
          <a:stretch>
            <a:fillRect/>
          </a:stretch>
        </p:blipFill>
        <p:spPr>
          <a:xfrm>
            <a:off x="7573574" y="2402006"/>
            <a:ext cx="4346071" cy="2442949"/>
          </a:xfrm>
          <a:prstGeom prst="rect">
            <a:avLst/>
          </a:prstGeom>
        </p:spPr>
      </p:pic>
    </p:spTree>
    <p:extLst>
      <p:ext uri="{BB962C8B-B14F-4D97-AF65-F5344CB8AC3E}">
        <p14:creationId xmlns:p14="http://schemas.microsoft.com/office/powerpoint/2010/main" val="1599628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6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233315" y="1391888"/>
            <a:ext cx="10244452" cy="4468916"/>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B#</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Designed from the ground up to be very small and efficient embedded control language</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The Embedded Virtual Machine (EVM) allows B# to run on different platforms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Only takes 24 k of memory.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Adds support for real-time control functions </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Ideal for embedded platforms that are smaller than Raspberry Pi</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3" name="Picture 2"/>
          <p:cNvPicPr>
            <a:picLocks noChangeAspect="1"/>
          </p:cNvPicPr>
          <p:nvPr/>
        </p:nvPicPr>
        <p:blipFill>
          <a:blip r:embed="rId3"/>
          <a:stretch>
            <a:fillRect/>
          </a:stretch>
        </p:blipFill>
        <p:spPr>
          <a:xfrm>
            <a:off x="2426734" y="5392041"/>
            <a:ext cx="7396869" cy="1121047"/>
          </a:xfrm>
          <a:prstGeom prst="rect">
            <a:avLst/>
          </a:prstGeom>
        </p:spPr>
      </p:pic>
    </p:spTree>
    <p:extLst>
      <p:ext uri="{BB962C8B-B14F-4D97-AF65-F5344CB8AC3E}">
        <p14:creationId xmlns:p14="http://schemas.microsoft.com/office/powerpoint/2010/main" val="3629746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414" y="915595"/>
            <a:ext cx="9509760" cy="923348"/>
          </a:xfrm>
        </p:spPr>
        <p:txBody>
          <a:bodyPr>
            <a:normAutofit fontScale="90000"/>
          </a:bodyPr>
          <a:lstStyle/>
          <a:p>
            <a:r>
              <a:rPr lang="en-CA" dirty="0"/>
              <a:t>Top 7 </a:t>
            </a:r>
            <a:r>
              <a:rPr lang="en-CA" dirty="0" err="1"/>
              <a:t>IoT</a:t>
            </a:r>
            <a:r>
              <a:rPr lang="en-CA" dirty="0"/>
              <a:t> Programming Languages</a:t>
            </a:r>
            <a:br>
              <a:rPr lang="en-CA" dirty="0"/>
            </a:br>
            <a:br>
              <a:rPr lang="en-CA" dirty="0"/>
            </a:br>
            <a:endParaRPr lang="en-US" dirty="0"/>
          </a:p>
        </p:txBody>
      </p:sp>
      <p:sp>
        <p:nvSpPr>
          <p:cNvPr id="4" name="Title 1"/>
          <p:cNvSpPr txBox="1">
            <a:spLocks/>
          </p:cNvSpPr>
          <p:nvPr/>
        </p:nvSpPr>
        <p:spPr>
          <a:xfrm>
            <a:off x="591671" y="1290918"/>
            <a:ext cx="6275294" cy="4661647"/>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a:lstStyle>
          <a:p>
            <a:pPr marL="457200" marR="0" lvl="0" indent="-457200" algn="l" defTabSz="914400" rtl="0" eaLnBrk="1" fontAlgn="auto" latinLnBrk="0" hangingPunct="1">
              <a:lnSpc>
                <a:spcPct val="90000"/>
              </a:lnSpc>
              <a:spcBef>
                <a:spcPct val="0"/>
              </a:spcBef>
              <a:spcAft>
                <a:spcPts val="0"/>
              </a:spcAft>
              <a:buClrTx/>
              <a:buSzTx/>
              <a:buFont typeface="Arial" panose="020B0604020202020204" pitchFamily="34" charset="0"/>
              <a:buChar char="•"/>
              <a:tabLst/>
              <a:defRPr/>
            </a:pPr>
            <a:endParaRPr kumimoji="0" lang="en-US" sz="3400" b="0" i="0" u="none" strike="noStrike" kern="1200" cap="none" spc="0" normalizeH="0" baseline="0" noProof="0" dirty="0">
              <a:ln>
                <a:noFill/>
              </a:ln>
              <a:solidFill>
                <a:srgbClr val="263050">
                  <a:lumMod val="75000"/>
                </a:srgbClr>
              </a:solidFill>
              <a:effectLst/>
              <a:uLnTx/>
              <a:uFillTx/>
              <a:latin typeface="Corbel"/>
              <a:ea typeface="+mj-ea"/>
              <a:cs typeface="+mj-cs"/>
            </a:endParaRPr>
          </a:p>
        </p:txBody>
      </p:sp>
      <p:sp>
        <p:nvSpPr>
          <p:cNvPr id="6" name="Rectangle 5"/>
          <p:cNvSpPr/>
          <p:nvPr/>
        </p:nvSpPr>
        <p:spPr>
          <a:xfrm>
            <a:off x="1137780" y="915595"/>
            <a:ext cx="6818864" cy="6361742"/>
          </a:xfrm>
          <a:prstGeom prst="rect">
            <a:avLst/>
          </a:prstGeom>
        </p:spPr>
        <p:txBody>
          <a:bodyPr wrap="square">
            <a:spAutoFit/>
          </a:bodyPr>
          <a:lstStyle/>
          <a:p>
            <a:pPr marL="274320" indent="-228600">
              <a:lnSpc>
                <a:spcPct val="90000"/>
              </a:lnSpc>
              <a:spcBef>
                <a:spcPts val="1800"/>
              </a:spcBef>
              <a:buClr>
                <a:srgbClr val="263050"/>
              </a:buClr>
              <a:buSzPct val="80000"/>
              <a:buFont typeface="Wingdings" pitchFamily="2" charset="2"/>
              <a:buChar char="§"/>
              <a:defRPr/>
            </a:pPr>
            <a:r>
              <a:rPr kumimoji="0" lang="en-CA" sz="2400" b="0" i="0" u="none" strike="noStrike" kern="1200" cap="none" spc="0" normalizeH="0" baseline="0" noProof="0" dirty="0">
                <a:ln>
                  <a:noFill/>
                </a:ln>
                <a:solidFill>
                  <a:srgbClr val="263050"/>
                </a:solidFill>
                <a:effectLst/>
                <a:uLnTx/>
                <a:uFillTx/>
                <a:latin typeface="Corbel"/>
                <a:ea typeface="+mn-ea"/>
                <a:cs typeface="+mn-cs"/>
              </a:rPr>
              <a:t>C#</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For </a:t>
            </a:r>
            <a:r>
              <a:rPr lang="en-CA" sz="2400" dirty="0" err="1">
                <a:solidFill>
                  <a:srgbClr val="263050"/>
                </a:solidFill>
                <a:latin typeface="Corbel"/>
              </a:rPr>
              <a:t>IoT</a:t>
            </a:r>
            <a:r>
              <a:rPr lang="en-CA" sz="2400" dirty="0">
                <a:solidFill>
                  <a:srgbClr val="263050"/>
                </a:solidFill>
                <a:latin typeface="Corbel"/>
              </a:rPr>
              <a:t> devices Microsoft is linking them to the Azure cloud</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Azure </a:t>
            </a:r>
            <a:r>
              <a:rPr lang="en-CA" sz="2400" dirty="0" err="1">
                <a:solidFill>
                  <a:srgbClr val="263050"/>
                </a:solidFill>
                <a:latin typeface="Corbel"/>
              </a:rPr>
              <a:t>IoT</a:t>
            </a:r>
            <a:r>
              <a:rPr lang="en-CA" sz="2400" dirty="0">
                <a:solidFill>
                  <a:srgbClr val="263050"/>
                </a:solidFill>
                <a:latin typeface="Corbel"/>
              </a:rPr>
              <a:t> Suite is used to collect data from </a:t>
            </a:r>
            <a:r>
              <a:rPr lang="en-CA" sz="2400" dirty="0" err="1">
                <a:solidFill>
                  <a:srgbClr val="263050"/>
                </a:solidFill>
                <a:latin typeface="Corbel"/>
              </a:rPr>
              <a:t>IoT</a:t>
            </a:r>
            <a:r>
              <a:rPr lang="en-CA" sz="2400" dirty="0">
                <a:solidFill>
                  <a:srgbClr val="263050"/>
                </a:solidFill>
                <a:latin typeface="Corbel"/>
              </a:rPr>
              <a:t> devices, analyzed it and act upon it</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Suite acts as a bridge between customers’ devices and back-end applications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Scaled to handle billions of devices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Suite supports multiple protocols and languages</a:t>
            </a:r>
          </a:p>
          <a:p>
            <a:pPr marL="731520" lvl="1" indent="-228600">
              <a:lnSpc>
                <a:spcPct val="90000"/>
              </a:lnSpc>
              <a:spcBef>
                <a:spcPts val="1800"/>
              </a:spcBef>
              <a:buClr>
                <a:srgbClr val="263050"/>
              </a:buClr>
              <a:buSzPct val="80000"/>
              <a:buFont typeface="Wingdings" pitchFamily="2" charset="2"/>
              <a:buChar char="§"/>
              <a:defRPr/>
            </a:pPr>
            <a:r>
              <a:rPr lang="en-CA" sz="2400" dirty="0">
                <a:solidFill>
                  <a:srgbClr val="263050"/>
                </a:solidFill>
                <a:latin typeface="Corbel"/>
              </a:rPr>
              <a:t>Microsoft using the cloud as an end-to-end solution for </a:t>
            </a:r>
            <a:r>
              <a:rPr lang="en-CA" sz="2400" dirty="0" err="1">
                <a:solidFill>
                  <a:srgbClr val="263050"/>
                </a:solidFill>
                <a:latin typeface="Corbel"/>
              </a:rPr>
              <a:t>IoT</a:t>
            </a:r>
            <a:r>
              <a:rPr lang="en-CA" sz="2400" dirty="0">
                <a:solidFill>
                  <a:srgbClr val="263050"/>
                </a:solidFill>
                <a:latin typeface="Corbel"/>
              </a:rPr>
              <a:t> devices making C# a good choice</a:t>
            </a:r>
          </a:p>
          <a:p>
            <a:pPr marL="274320" indent="-228600">
              <a:lnSpc>
                <a:spcPct val="90000"/>
              </a:lnSpc>
              <a:spcBef>
                <a:spcPts val="1800"/>
              </a:spcBef>
              <a:buClr>
                <a:srgbClr val="263050"/>
              </a:buClr>
              <a:buSzPct val="80000"/>
              <a:buFont typeface="Wingdings" pitchFamily="2" charset="2"/>
              <a:buChar char="§"/>
              <a:defRPr/>
            </a:pPr>
            <a:endParaRPr kumimoji="0" lang="en-CA" sz="2400" b="0" i="0" u="none" strike="noStrike" kern="1200" cap="none" spc="0" normalizeH="0" baseline="0" noProof="0" dirty="0">
              <a:ln>
                <a:noFill/>
              </a:ln>
              <a:solidFill>
                <a:srgbClr val="263050"/>
              </a:solidFill>
              <a:effectLst/>
              <a:uLnTx/>
              <a:uFillTx/>
              <a:latin typeface="Corbel"/>
              <a:ea typeface="+mn-ea"/>
              <a:cs typeface="+mn-cs"/>
            </a:endParaRPr>
          </a:p>
        </p:txBody>
      </p:sp>
      <p:pic>
        <p:nvPicPr>
          <p:cNvPr id="5" name="Picture 4"/>
          <p:cNvPicPr>
            <a:picLocks noChangeAspect="1"/>
          </p:cNvPicPr>
          <p:nvPr/>
        </p:nvPicPr>
        <p:blipFill>
          <a:blip r:embed="rId3"/>
          <a:stretch>
            <a:fillRect/>
          </a:stretch>
        </p:blipFill>
        <p:spPr>
          <a:xfrm>
            <a:off x="8275661" y="2020688"/>
            <a:ext cx="3202106" cy="3202106"/>
          </a:xfrm>
          <a:prstGeom prst="rect">
            <a:avLst/>
          </a:prstGeom>
        </p:spPr>
      </p:pic>
    </p:spTree>
    <p:extLst>
      <p:ext uri="{BB962C8B-B14F-4D97-AF65-F5344CB8AC3E}">
        <p14:creationId xmlns:p14="http://schemas.microsoft.com/office/powerpoint/2010/main" val="93453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120" y="0"/>
            <a:ext cx="9509760" cy="1233424"/>
          </a:xfrm>
        </p:spPr>
        <p:txBody>
          <a:bodyPr/>
          <a:lstStyle/>
          <a:p>
            <a:r>
              <a:rPr lang="en-US" dirty="0"/>
              <a:t>Summary</a:t>
            </a:r>
          </a:p>
        </p:txBody>
      </p:sp>
      <p:sp>
        <p:nvSpPr>
          <p:cNvPr id="3" name="Content Placeholder 2"/>
          <p:cNvSpPr>
            <a:spLocks noGrp="1"/>
          </p:cNvSpPr>
          <p:nvPr>
            <p:ph sz="half" idx="1"/>
          </p:nvPr>
        </p:nvSpPr>
        <p:spPr>
          <a:xfrm>
            <a:off x="1341120" y="1422980"/>
            <a:ext cx="9867448" cy="5217306"/>
          </a:xfrm>
        </p:spPr>
        <p:txBody>
          <a:bodyPr>
            <a:normAutofit/>
          </a:bodyPr>
          <a:lstStyle/>
          <a:p>
            <a:pPr marL="502920" indent="-457200">
              <a:buFont typeface="+mj-lt"/>
              <a:buAutoNum type="arabicPeriod"/>
            </a:pPr>
            <a:r>
              <a:rPr lang="en-US" dirty="0"/>
              <a:t>The Internet has fundamentally changed our </a:t>
            </a:r>
            <a:r>
              <a:rPr lang="en-US" dirty="0" err="1"/>
              <a:t>lifes</a:t>
            </a:r>
            <a:r>
              <a:rPr lang="en-US" dirty="0"/>
              <a:t>.  Electronic communication is faster and cheaper than postal mail, but opens the door to lose of personal information and privacy</a:t>
            </a:r>
          </a:p>
          <a:p>
            <a:pPr marL="502920" indent="-457200">
              <a:buFont typeface="+mj-lt"/>
              <a:buAutoNum type="arabicPeriod"/>
            </a:pPr>
            <a:r>
              <a:rPr lang="en-US" dirty="0"/>
              <a:t>Smart Homes are built on the </a:t>
            </a:r>
            <a:r>
              <a:rPr lang="en-US" dirty="0" err="1"/>
              <a:t>IoT</a:t>
            </a:r>
            <a:r>
              <a:rPr lang="en-US" dirty="0"/>
              <a:t> (Internet of Things). The latter are smart devices, networked together and  connected to sensors.  These devices communicate with each other over the Internet and forward data to the user, or make routine decisions without user intervention.</a:t>
            </a:r>
          </a:p>
          <a:p>
            <a:pPr marL="502920" indent="-457200">
              <a:buFont typeface="+mj-lt"/>
              <a:buAutoNum type="arabicPeriod"/>
            </a:pPr>
            <a:r>
              <a:rPr lang="en-US" dirty="0"/>
              <a:t>Expand the concept of Smart Home to the neighbourhood combined with RFID sensors and you have an environment for robots, for cleaning the house, or driving to work automatically.  All of these features are to improve human qualify of life, but it raises important legal and social questions which will need to be answered in the near future</a:t>
            </a:r>
          </a:p>
          <a:p>
            <a:pPr marL="502920" indent="-457200">
              <a:buFont typeface="+mj-lt"/>
              <a:buAutoNum type="arabicPeriod"/>
            </a:pPr>
            <a:r>
              <a:rPr lang="en-US" dirty="0"/>
              <a:t>The main stumbling blocks to full </a:t>
            </a:r>
            <a:r>
              <a:rPr lang="en-US" dirty="0" err="1"/>
              <a:t>intregation</a:t>
            </a:r>
            <a:r>
              <a:rPr lang="en-US" dirty="0"/>
              <a:t> of </a:t>
            </a:r>
            <a:r>
              <a:rPr lang="en-US" dirty="0" err="1"/>
              <a:t>IoT</a:t>
            </a:r>
            <a:r>
              <a:rPr lang="en-US" dirty="0"/>
              <a:t> are the lack of overarching standards , lack of Internet bandwidth and lack of security in </a:t>
            </a:r>
            <a:r>
              <a:rPr lang="en-US" dirty="0" err="1"/>
              <a:t>IoT</a:t>
            </a:r>
            <a:r>
              <a:rPr lang="en-US" dirty="0"/>
              <a:t> software</a:t>
            </a:r>
          </a:p>
          <a:p>
            <a:pPr marL="502920" indent="-457200">
              <a:buFont typeface="+mj-lt"/>
              <a:buAutoNum type="arabicPeriod"/>
            </a:pPr>
            <a:r>
              <a:rPr lang="en-US" dirty="0"/>
              <a:t>The top 7 programming languages are C/C++, Java, Swift, JavaScript</a:t>
            </a:r>
            <a:r>
              <a:rPr lang="en-US"/>
              <a:t>, Python, B# and C#. </a:t>
            </a:r>
            <a:endParaRPr lang="en-US" dirty="0"/>
          </a:p>
        </p:txBody>
      </p:sp>
    </p:spTree>
    <p:extLst>
      <p:ext uri="{BB962C8B-B14F-4D97-AF65-F5344CB8AC3E}">
        <p14:creationId xmlns:p14="http://schemas.microsoft.com/office/powerpoint/2010/main" val="752827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normAutofit/>
          </a:bodyPr>
          <a:lstStyle/>
          <a:p>
            <a:r>
              <a:rPr lang="en-CA" dirty="0"/>
              <a:t>Networking the Internet of Things</a:t>
            </a:r>
          </a:p>
        </p:txBody>
      </p:sp>
      <p:sp>
        <p:nvSpPr>
          <p:cNvPr id="3" name="Content Placeholder 2"/>
          <p:cNvSpPr>
            <a:spLocks noGrp="1"/>
          </p:cNvSpPr>
          <p:nvPr>
            <p:ph idx="1"/>
          </p:nvPr>
        </p:nvSpPr>
        <p:spPr>
          <a:xfrm>
            <a:off x="381000" y="1216152"/>
            <a:ext cx="5368766" cy="5260847"/>
          </a:xfrm>
        </p:spPr>
        <p:txBody>
          <a:bodyPr>
            <a:normAutofit/>
          </a:bodyPr>
          <a:lstStyle/>
          <a:p>
            <a:r>
              <a:rPr lang="en-CA" dirty="0"/>
              <a:t>Network is a grouping of computers which allows applications to communicate</a:t>
            </a:r>
            <a:br>
              <a:rPr lang="en-CA" dirty="0"/>
            </a:br>
            <a:endParaRPr lang="en-CA" dirty="0"/>
          </a:p>
          <a:p>
            <a:r>
              <a:rPr lang="en-CA" dirty="0"/>
              <a:t>Internet enhanced the sharing of resources and information to a world wide level</a:t>
            </a:r>
            <a:br>
              <a:rPr lang="en-CA" dirty="0"/>
            </a:br>
            <a:endParaRPr lang="en-CA" dirty="0"/>
          </a:p>
          <a:p>
            <a:r>
              <a:rPr lang="en-CA" dirty="0"/>
              <a:t>Everything we do each day is affected by networked devices</a:t>
            </a:r>
            <a:br>
              <a:rPr lang="en-CA" dirty="0"/>
            </a:br>
            <a:endParaRPr lang="en-CA" dirty="0"/>
          </a:p>
          <a:p>
            <a:r>
              <a:rPr lang="en-CA" dirty="0"/>
              <a:t>The next stage is extension of the Internet using smart networked devices</a:t>
            </a:r>
            <a:br>
              <a:rPr lang="en-CA" dirty="0"/>
            </a:br>
            <a:endParaRPr lang="en-CA" dirty="0"/>
          </a:p>
          <a:p>
            <a:r>
              <a:rPr lang="en-CA" dirty="0"/>
              <a:t>This phase called the Internet of Things (</a:t>
            </a:r>
            <a:r>
              <a:rPr lang="en-CA" dirty="0" err="1"/>
              <a:t>IoT</a:t>
            </a:r>
            <a:r>
              <a:rPr lang="en-CA" dirty="0"/>
              <a:t>)</a:t>
            </a:r>
            <a:br>
              <a:rPr lang="en-CA" dirty="0"/>
            </a:br>
            <a:endParaRPr lang="en-CA" dirty="0"/>
          </a:p>
        </p:txBody>
      </p:sp>
      <p:pic>
        <p:nvPicPr>
          <p:cNvPr id="5" name="Picture 4"/>
          <p:cNvPicPr>
            <a:picLocks noChangeAspect="1"/>
          </p:cNvPicPr>
          <p:nvPr/>
        </p:nvPicPr>
        <p:blipFill>
          <a:blip r:embed="rId3"/>
          <a:stretch>
            <a:fillRect/>
          </a:stretch>
        </p:blipFill>
        <p:spPr>
          <a:xfrm>
            <a:off x="7037915" y="1523533"/>
            <a:ext cx="4646083" cy="4646083"/>
          </a:xfrm>
          <a:prstGeom prst="rect">
            <a:avLst/>
          </a:prstGeom>
        </p:spPr>
      </p:pic>
    </p:spTree>
    <p:extLst>
      <p:ext uri="{BB962C8B-B14F-4D97-AF65-F5344CB8AC3E}">
        <p14:creationId xmlns:p14="http://schemas.microsoft.com/office/powerpoint/2010/main" val="139941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normAutofit/>
          </a:bodyPr>
          <a:lstStyle/>
          <a:p>
            <a:r>
              <a:rPr lang="en-CA" dirty="0"/>
              <a:t>Networking the Internet of Things</a:t>
            </a:r>
          </a:p>
        </p:txBody>
      </p:sp>
      <p:sp>
        <p:nvSpPr>
          <p:cNvPr id="3" name="Content Placeholder 2"/>
          <p:cNvSpPr>
            <a:spLocks noGrp="1"/>
          </p:cNvSpPr>
          <p:nvPr>
            <p:ph idx="1"/>
          </p:nvPr>
        </p:nvSpPr>
        <p:spPr>
          <a:xfrm>
            <a:off x="381000" y="1216152"/>
            <a:ext cx="5368766" cy="5260847"/>
          </a:xfrm>
        </p:spPr>
        <p:txBody>
          <a:bodyPr>
            <a:normAutofit/>
          </a:bodyPr>
          <a:lstStyle/>
          <a:p>
            <a:r>
              <a:rPr lang="en-CA" sz="2400" b="1" dirty="0"/>
              <a:t>Roberta </a:t>
            </a:r>
            <a:r>
              <a:rPr lang="en-CA" sz="2400" b="1" dirty="0" err="1"/>
              <a:t>Belda</a:t>
            </a:r>
            <a:r>
              <a:rPr lang="en-CA" sz="2400" b="1" dirty="0"/>
              <a:t> </a:t>
            </a:r>
            <a:r>
              <a:rPr lang="en-CA" sz="2400" dirty="0"/>
              <a:t>explains:</a:t>
            </a:r>
          </a:p>
          <a:p>
            <a:r>
              <a:rPr lang="en-US" sz="2400" i="1" dirty="0"/>
              <a:t>People may not realize it but the Internet of Things is already gaining traction and slowly influencing how people live in this connected world. Right now, its perceived advantages may far outweigh its feared drawbacks. Some analysts even called the up-and-coming technological paradigm shift as bigger than the Industrial Revolution</a:t>
            </a:r>
          </a:p>
          <a:p>
            <a:r>
              <a:rPr lang="en-US" sz="2400" dirty="0"/>
              <a:t>Coined by Kevin Ashton when he worked for G &amp; P in 1999</a:t>
            </a:r>
            <a:br>
              <a:rPr lang="en-CA" sz="2400" dirty="0"/>
            </a:br>
            <a:endParaRPr lang="en-CA" sz="2400" dirty="0"/>
          </a:p>
        </p:txBody>
      </p:sp>
      <p:pic>
        <p:nvPicPr>
          <p:cNvPr id="7" name="Picture 6"/>
          <p:cNvPicPr>
            <a:picLocks noChangeAspect="1"/>
          </p:cNvPicPr>
          <p:nvPr/>
        </p:nvPicPr>
        <p:blipFill>
          <a:blip r:embed="rId3"/>
          <a:stretch>
            <a:fillRect/>
          </a:stretch>
        </p:blipFill>
        <p:spPr>
          <a:xfrm>
            <a:off x="6181618" y="1216152"/>
            <a:ext cx="5762625" cy="3124200"/>
          </a:xfrm>
          <a:prstGeom prst="rect">
            <a:avLst/>
          </a:prstGeom>
        </p:spPr>
      </p:pic>
      <p:pic>
        <p:nvPicPr>
          <p:cNvPr id="6" name="Picture 5"/>
          <p:cNvPicPr>
            <a:picLocks noChangeAspect="1"/>
          </p:cNvPicPr>
          <p:nvPr/>
        </p:nvPicPr>
        <p:blipFill>
          <a:blip r:embed="rId4"/>
          <a:stretch>
            <a:fillRect/>
          </a:stretch>
        </p:blipFill>
        <p:spPr>
          <a:xfrm>
            <a:off x="5749766" y="1216152"/>
            <a:ext cx="6394118" cy="4800599"/>
          </a:xfrm>
          <a:prstGeom prst="rect">
            <a:avLst/>
          </a:prstGeom>
        </p:spPr>
      </p:pic>
    </p:spTree>
    <p:extLst>
      <p:ext uri="{BB962C8B-B14F-4D97-AF65-F5344CB8AC3E}">
        <p14:creationId xmlns:p14="http://schemas.microsoft.com/office/powerpoint/2010/main" val="3850477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normAutofit/>
          </a:bodyPr>
          <a:lstStyle/>
          <a:p>
            <a:r>
              <a:rPr lang="en-CA" dirty="0"/>
              <a:t>Internet of Things (</a:t>
            </a:r>
            <a:r>
              <a:rPr lang="en-CA" dirty="0" err="1"/>
              <a:t>IoT</a:t>
            </a:r>
            <a:r>
              <a:rPr lang="en-CA" dirty="0"/>
              <a:t>)</a:t>
            </a:r>
          </a:p>
        </p:txBody>
      </p:sp>
      <p:sp>
        <p:nvSpPr>
          <p:cNvPr id="3" name="Content Placeholder 2"/>
          <p:cNvSpPr>
            <a:spLocks noGrp="1"/>
          </p:cNvSpPr>
          <p:nvPr>
            <p:ph idx="1"/>
          </p:nvPr>
        </p:nvSpPr>
        <p:spPr>
          <a:xfrm>
            <a:off x="381000" y="1216152"/>
            <a:ext cx="5368766" cy="5260847"/>
          </a:xfrm>
        </p:spPr>
        <p:txBody>
          <a:bodyPr>
            <a:normAutofit/>
          </a:bodyPr>
          <a:lstStyle/>
          <a:p>
            <a:r>
              <a:rPr lang="en-CA" sz="2400" dirty="0"/>
              <a:t>Smart Devices </a:t>
            </a:r>
            <a:br>
              <a:rPr lang="en-CA" sz="2400" dirty="0"/>
            </a:br>
            <a:endParaRPr lang="en-CA" sz="2400" dirty="0"/>
          </a:p>
          <a:p>
            <a:r>
              <a:rPr lang="en-CA" sz="2400" dirty="0"/>
              <a:t>Connected to the Internet</a:t>
            </a:r>
            <a:br>
              <a:rPr lang="en-CA" sz="2400" dirty="0"/>
            </a:br>
            <a:endParaRPr lang="en-CA" sz="2400" dirty="0"/>
          </a:p>
          <a:p>
            <a:r>
              <a:rPr lang="en-CA" sz="2400" dirty="0"/>
              <a:t>Provide data gathered to the user</a:t>
            </a:r>
            <a:br>
              <a:rPr lang="en-CA" sz="2400" dirty="0"/>
            </a:br>
            <a:endParaRPr lang="en-CA" sz="2400" dirty="0"/>
          </a:p>
          <a:p>
            <a:r>
              <a:rPr lang="en-CA" sz="2400" dirty="0"/>
              <a:t>Or, device can act on the data itself</a:t>
            </a:r>
            <a:br>
              <a:rPr lang="en-CA" sz="2400" dirty="0"/>
            </a:br>
            <a:endParaRPr lang="en-CA" sz="2400" dirty="0"/>
          </a:p>
          <a:p>
            <a:r>
              <a:rPr lang="en-CA" sz="2400" dirty="0"/>
              <a:t>All this convenience is meant to improve our quality of life</a:t>
            </a:r>
            <a:br>
              <a:rPr lang="en-CA" sz="2400" dirty="0"/>
            </a:br>
            <a:endParaRPr lang="en-CA" sz="2400" dirty="0"/>
          </a:p>
        </p:txBody>
      </p:sp>
      <p:pic>
        <p:nvPicPr>
          <p:cNvPr id="4" name="Picture 3"/>
          <p:cNvPicPr>
            <a:picLocks noChangeAspect="1"/>
          </p:cNvPicPr>
          <p:nvPr/>
        </p:nvPicPr>
        <p:blipFill>
          <a:blip r:embed="rId3"/>
          <a:stretch>
            <a:fillRect/>
          </a:stretch>
        </p:blipFill>
        <p:spPr>
          <a:xfrm>
            <a:off x="6007100" y="2015065"/>
            <a:ext cx="6043000" cy="3396319"/>
          </a:xfrm>
          <a:prstGeom prst="rect">
            <a:avLst/>
          </a:prstGeom>
        </p:spPr>
      </p:pic>
    </p:spTree>
    <p:extLst>
      <p:ext uri="{BB962C8B-B14F-4D97-AF65-F5344CB8AC3E}">
        <p14:creationId xmlns:p14="http://schemas.microsoft.com/office/powerpoint/2010/main" val="3226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Electronic Communication </a:t>
            </a:r>
          </a:p>
        </p:txBody>
      </p:sp>
      <p:sp>
        <p:nvSpPr>
          <p:cNvPr id="3" name="Content Placeholder 2"/>
          <p:cNvSpPr>
            <a:spLocks noGrp="1"/>
          </p:cNvSpPr>
          <p:nvPr>
            <p:ph type="body" idx="1"/>
          </p:nvPr>
        </p:nvSpPr>
        <p:spPr/>
        <p:txBody>
          <a:bodyPr/>
          <a:lstStyle/>
          <a:p>
            <a:pPr lvl="0"/>
            <a:r>
              <a:rPr lang="en-US" dirty="0"/>
              <a:t>The Good The Bad and The Ugly</a:t>
            </a:r>
          </a:p>
        </p:txBody>
      </p:sp>
    </p:spTree>
    <p:extLst>
      <p:ext uri="{BB962C8B-B14F-4D97-AF65-F5344CB8AC3E}">
        <p14:creationId xmlns:p14="http://schemas.microsoft.com/office/powerpoint/2010/main" val="245699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normAutofit/>
          </a:bodyPr>
          <a:lstStyle/>
          <a:p>
            <a:r>
              <a:rPr lang="en-CA" dirty="0"/>
              <a:t>Electronic Communication: The Good</a:t>
            </a:r>
          </a:p>
        </p:txBody>
      </p:sp>
      <p:sp>
        <p:nvSpPr>
          <p:cNvPr id="3" name="Content Placeholder 2"/>
          <p:cNvSpPr>
            <a:spLocks noGrp="1"/>
          </p:cNvSpPr>
          <p:nvPr>
            <p:ph idx="1"/>
          </p:nvPr>
        </p:nvSpPr>
        <p:spPr>
          <a:xfrm>
            <a:off x="381000" y="1216152"/>
            <a:ext cx="5368766" cy="5260847"/>
          </a:xfrm>
        </p:spPr>
        <p:txBody>
          <a:bodyPr>
            <a:normAutofit fontScale="92500" lnSpcReduction="20000"/>
          </a:bodyPr>
          <a:lstStyle/>
          <a:p>
            <a:r>
              <a:rPr lang="en-CA" sz="2400" dirty="0"/>
              <a:t>Prior to the Internet mail was send and delivered on paper and required a postage stamp</a:t>
            </a:r>
          </a:p>
          <a:p>
            <a:r>
              <a:rPr lang="en-CA" sz="2400" dirty="0"/>
              <a:t>Now send and receive messages through electronic communication</a:t>
            </a:r>
          </a:p>
          <a:p>
            <a:pPr lvl="1"/>
            <a:r>
              <a:rPr lang="en-CA" sz="2200" dirty="0"/>
              <a:t>Instant communication</a:t>
            </a:r>
          </a:p>
          <a:p>
            <a:pPr lvl="1"/>
            <a:r>
              <a:rPr lang="en-CA" sz="2200" dirty="0"/>
              <a:t>No postage stamp</a:t>
            </a:r>
          </a:p>
          <a:p>
            <a:r>
              <a:rPr lang="en-CA" sz="2400" dirty="0"/>
              <a:t>Most Canadians bank online</a:t>
            </a:r>
          </a:p>
          <a:p>
            <a:pPr lvl="1"/>
            <a:r>
              <a:rPr lang="en-CA" sz="2200" dirty="0"/>
              <a:t>No driving  to bank and waiting in line</a:t>
            </a:r>
          </a:p>
          <a:p>
            <a:pPr lvl="1"/>
            <a:r>
              <a:rPr lang="en-CA" sz="2200" dirty="0"/>
              <a:t>Flexibility in hours</a:t>
            </a:r>
            <a:br>
              <a:rPr lang="en-CA" sz="2200" dirty="0"/>
            </a:br>
            <a:endParaRPr lang="en-CA" sz="2200" dirty="0"/>
          </a:p>
          <a:p>
            <a:r>
              <a:rPr lang="en-CA" sz="2400" dirty="0"/>
              <a:t>Most Canadians shop online</a:t>
            </a:r>
          </a:p>
          <a:p>
            <a:pPr lvl="1"/>
            <a:r>
              <a:rPr lang="en-CA" sz="2200" dirty="0"/>
              <a:t>No driving to the mall and waiting in line</a:t>
            </a:r>
          </a:p>
          <a:p>
            <a:pPr lvl="1"/>
            <a:r>
              <a:rPr lang="en-CA" sz="2200" dirty="0"/>
              <a:t>Flexibility in hours</a:t>
            </a:r>
            <a:br>
              <a:rPr lang="en-CA" sz="2200" dirty="0"/>
            </a:br>
            <a:endParaRPr lang="en-CA" sz="2400" dirty="0"/>
          </a:p>
        </p:txBody>
      </p:sp>
      <p:pic>
        <p:nvPicPr>
          <p:cNvPr id="5" name="Picture 4"/>
          <p:cNvPicPr>
            <a:picLocks noChangeAspect="1"/>
          </p:cNvPicPr>
          <p:nvPr/>
        </p:nvPicPr>
        <p:blipFill>
          <a:blip r:embed="rId3"/>
          <a:stretch>
            <a:fillRect/>
          </a:stretch>
        </p:blipFill>
        <p:spPr>
          <a:xfrm>
            <a:off x="6007100" y="1506537"/>
            <a:ext cx="5791200" cy="3839255"/>
          </a:xfrm>
          <a:prstGeom prst="rect">
            <a:avLst/>
          </a:prstGeom>
        </p:spPr>
      </p:pic>
    </p:spTree>
    <p:extLst>
      <p:ext uri="{BB962C8B-B14F-4D97-AF65-F5344CB8AC3E}">
        <p14:creationId xmlns:p14="http://schemas.microsoft.com/office/powerpoint/2010/main" val="320865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220" y="304800"/>
            <a:ext cx="9509760" cy="608584"/>
          </a:xfrm>
        </p:spPr>
        <p:txBody>
          <a:bodyPr>
            <a:normAutofit/>
          </a:bodyPr>
          <a:lstStyle/>
          <a:p>
            <a:r>
              <a:rPr lang="en-CA" dirty="0"/>
              <a:t>Electronic Communication: The  Bad and The Ugly</a:t>
            </a:r>
          </a:p>
        </p:txBody>
      </p:sp>
      <p:sp>
        <p:nvSpPr>
          <p:cNvPr id="3" name="Content Placeholder 2"/>
          <p:cNvSpPr>
            <a:spLocks noGrp="1"/>
          </p:cNvSpPr>
          <p:nvPr>
            <p:ph idx="1"/>
          </p:nvPr>
        </p:nvSpPr>
        <p:spPr>
          <a:xfrm>
            <a:off x="381000" y="1216152"/>
            <a:ext cx="5368766" cy="5260847"/>
          </a:xfrm>
        </p:spPr>
        <p:txBody>
          <a:bodyPr>
            <a:normAutofit/>
          </a:bodyPr>
          <a:lstStyle/>
          <a:p>
            <a:r>
              <a:rPr lang="en-CA" sz="2400" dirty="0"/>
              <a:t>Electronic communication is effective way for cybercriminals to distribute spam and malware.</a:t>
            </a:r>
          </a:p>
          <a:p>
            <a:r>
              <a:rPr lang="en-CA" sz="2400" dirty="0"/>
              <a:t>Malware hides in email attachments – spyware or ransomware</a:t>
            </a:r>
          </a:p>
          <a:p>
            <a:r>
              <a:rPr lang="en-CA" sz="2400" dirty="0"/>
              <a:t>Infect web site – Drive-by downloads on popular sites</a:t>
            </a:r>
          </a:p>
          <a:p>
            <a:r>
              <a:rPr lang="en-CA" sz="2400" dirty="0"/>
              <a:t>Spoof web sites posing as legitimate site but is controlled by cybercriminals</a:t>
            </a:r>
          </a:p>
          <a:p>
            <a:r>
              <a:rPr lang="en-CA" sz="2400" dirty="0"/>
              <a:t>Steal personal information to commit</a:t>
            </a:r>
          </a:p>
          <a:p>
            <a:pPr lvl="1"/>
            <a:r>
              <a:rPr lang="en-CA" sz="2200" dirty="0"/>
              <a:t>Identify theft</a:t>
            </a:r>
          </a:p>
          <a:p>
            <a:pPr lvl="1"/>
            <a:r>
              <a:rPr lang="en-CA" sz="2200" dirty="0"/>
              <a:t>Sell it on the back market</a:t>
            </a:r>
          </a:p>
          <a:p>
            <a:endParaRPr lang="en-CA" sz="2400" dirty="0"/>
          </a:p>
        </p:txBody>
      </p:sp>
      <p:pic>
        <p:nvPicPr>
          <p:cNvPr id="5" name="Picture 4"/>
          <p:cNvPicPr>
            <a:picLocks noChangeAspect="1"/>
          </p:cNvPicPr>
          <p:nvPr/>
        </p:nvPicPr>
        <p:blipFill>
          <a:blip r:embed="rId3"/>
          <a:stretch>
            <a:fillRect/>
          </a:stretch>
        </p:blipFill>
        <p:spPr>
          <a:xfrm>
            <a:off x="7145867" y="1216151"/>
            <a:ext cx="4110567" cy="2725085"/>
          </a:xfrm>
          <a:prstGeom prst="rect">
            <a:avLst/>
          </a:prstGeom>
        </p:spPr>
      </p:pic>
      <p:pic>
        <p:nvPicPr>
          <p:cNvPr id="4" name="Picture 3"/>
          <p:cNvPicPr>
            <a:picLocks noChangeAspect="1"/>
          </p:cNvPicPr>
          <p:nvPr/>
        </p:nvPicPr>
        <p:blipFill>
          <a:blip r:embed="rId4"/>
          <a:stretch>
            <a:fillRect/>
          </a:stretch>
        </p:blipFill>
        <p:spPr>
          <a:xfrm>
            <a:off x="6850731" y="2578693"/>
            <a:ext cx="4700837" cy="313266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62497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nded Design Blue 16x9">
  <a:themeElements>
    <a:clrScheme name="Banded_Design_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a:gsLst>
            <a:gs pos="0">
              <a:schemeClr val="phClr">
                <a:lumMod val="0"/>
                <a:lumOff val="100000"/>
              </a:schemeClr>
            </a:gs>
            <a:gs pos="72000">
              <a:schemeClr val="phClr"/>
            </a:gs>
            <a:gs pos="100000">
              <a:schemeClr val="phClr">
                <a:lumMod val="90000"/>
              </a:schemeClr>
            </a:gs>
          </a:gsLst>
          <a:lin ang="5400000" scaled="1"/>
        </a:gradFill>
        <a:gradFill flip="none" rotWithShape="1">
          <a:gsLst>
            <a:gs pos="32000">
              <a:schemeClr val="phClr"/>
            </a:gs>
            <a:gs pos="100000">
              <a:schemeClr val="phClr">
                <a:lumMod val="75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TF03417271.potx" id="{FAD70E18-2F21-4BAE-983F-13051C6D1C17}" vid="{4B4DF9DC-15EC-4671-A52A-56A08B977F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TotalTime>
  <Words>5827</Words>
  <Application>Microsoft Office PowerPoint</Application>
  <PresentationFormat>Widescreen</PresentationFormat>
  <Paragraphs>354</Paragraphs>
  <Slides>35</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Corbel</vt:lpstr>
      <vt:lpstr>Cordia New</vt:lpstr>
      <vt:lpstr>Euphemia</vt:lpstr>
      <vt:lpstr>Wingdings</vt:lpstr>
      <vt:lpstr>Banded Design Blue 16x9</vt:lpstr>
      <vt:lpstr>DCF255</vt:lpstr>
      <vt:lpstr>Agenda</vt:lpstr>
      <vt:lpstr>The Internet </vt:lpstr>
      <vt:lpstr>Networking the Internet of Things</vt:lpstr>
      <vt:lpstr>Networking the Internet of Things</vt:lpstr>
      <vt:lpstr>Internet of Things (IoT)</vt:lpstr>
      <vt:lpstr>Electronic Communication </vt:lpstr>
      <vt:lpstr>Electronic Communication: The Good</vt:lpstr>
      <vt:lpstr>Electronic Communication: The  Bad and The Ugly</vt:lpstr>
      <vt:lpstr>To protect yourself:</vt:lpstr>
      <vt:lpstr>Smart Homes</vt:lpstr>
      <vt:lpstr>Smart Homes</vt:lpstr>
      <vt:lpstr>Advantages of Smart Home</vt:lpstr>
      <vt:lpstr>Disadvantages of Smart Home</vt:lpstr>
      <vt:lpstr>Disadvantages of Smart Home</vt:lpstr>
      <vt:lpstr>Robots and Driver-Less Cars</vt:lpstr>
      <vt:lpstr>Robots and Driver-Less Cars</vt:lpstr>
      <vt:lpstr>Advantages</vt:lpstr>
      <vt:lpstr>Current and Future Issues</vt:lpstr>
      <vt:lpstr>Isaac Asimov’s 3 Laws of Robotics</vt:lpstr>
      <vt:lpstr>To protect yourself</vt:lpstr>
      <vt:lpstr>3 Stumbling Blocks Preventing IoT</vt:lpstr>
      <vt:lpstr>Lack of Overarching Standards  </vt:lpstr>
      <vt:lpstr>Lack of Internet Bandwidth   </vt:lpstr>
      <vt:lpstr>IoT devices are Insecure</vt:lpstr>
      <vt:lpstr>Programming Languages</vt:lpstr>
      <vt:lpstr>IoT and Programming Languages  </vt:lpstr>
      <vt:lpstr>Top 6 IoT Programming Languages  </vt:lpstr>
      <vt:lpstr>Top 6 IoT Programming Languages  </vt:lpstr>
      <vt:lpstr>Top 6 IoT Programming Languages  </vt:lpstr>
      <vt:lpstr>Top 6 IoT Programming Languages  </vt:lpstr>
      <vt:lpstr>Top 6 IoT Programming Languages  </vt:lpstr>
      <vt:lpstr>Top 6 IoT Programming Languages  </vt:lpstr>
      <vt:lpstr>Top 7 IoT Programming Languages  </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Roy</dc:creator>
  <cp:lastModifiedBy>Danny Roy</cp:lastModifiedBy>
  <cp:revision>43</cp:revision>
  <dcterms:created xsi:type="dcterms:W3CDTF">2017-03-19T21:14:31Z</dcterms:created>
  <dcterms:modified xsi:type="dcterms:W3CDTF">2017-03-22T13:51:13Z</dcterms:modified>
</cp:coreProperties>
</file>

<file path=docProps/thumbnail.jpeg>
</file>